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3" r:id="rId5"/>
    <p:sldId id="269" r:id="rId6"/>
    <p:sldId id="270" r:id="rId7"/>
    <p:sldId id="271" r:id="rId8"/>
    <p:sldId id="272" r:id="rId9"/>
    <p:sldId id="273" r:id="rId10"/>
    <p:sldId id="274" r:id="rId11"/>
    <p:sldId id="276" r:id="rId12"/>
    <p:sldId id="277" r:id="rId13"/>
    <p:sldId id="278" r:id="rId14"/>
    <p:sldId id="279" r:id="rId15"/>
    <p:sldId id="281" r:id="rId16"/>
    <p:sldId id="282" r:id="rId17"/>
    <p:sldId id="283" r:id="rId18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Impact" panose="020B0806030902050204" pitchFamily="34" charset="0"/>
      <p:regular r:id="rId26"/>
    </p:embeddedFont>
    <p:embeddedFont>
      <p:font typeface="RF Dewi Expanded Black" panose="00000A05000000000000" charset="-52"/>
      <p:bold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orient="horz" pos="3657" userDrawn="1">
          <p15:clr>
            <a:srgbClr val="A4A3A4"/>
          </p15:clr>
        </p15:guide>
        <p15:guide id="6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74D8"/>
    <a:srgbClr val="4225B1"/>
    <a:srgbClr val="7160D1"/>
    <a:srgbClr val="E6E6E6"/>
    <a:srgbClr val="3E64DA"/>
    <a:srgbClr val="333EC7"/>
    <a:srgbClr val="FFFFFF"/>
    <a:srgbClr val="252CB1"/>
    <a:srgbClr val="BA3C63"/>
    <a:srgbClr val="E6D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3" autoAdjust="0"/>
    <p:restoredTop sz="93023" autoAdjust="0"/>
  </p:normalViewPr>
  <p:slideViewPr>
    <p:cSldViewPr snapToGrid="0" showGuides="1">
      <p:cViewPr>
        <p:scale>
          <a:sx n="100" d="100"/>
          <a:sy n="100" d="100"/>
        </p:scale>
        <p:origin x="1356" y="216"/>
      </p:cViewPr>
      <p:guideLst>
        <p:guide orient="horz" pos="391"/>
        <p:guide orient="horz" pos="3838"/>
        <p:guide orient="horz" pos="799"/>
        <p:guide orient="horz" pos="3657"/>
        <p:guide pos="37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7AB5187-0CE0-40DB-91C9-657F0AB02D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B94E1EA-C093-47BE-9655-24A6349B6D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A5022-96C1-4A30-B3BD-7892E1C14C40}" type="datetimeFigureOut">
              <a:rPr lang="ru-RU" smtClean="0"/>
              <a:t>12.07.2024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969FA7F-74DA-488A-9B0D-25B5F6E68D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15C5783-6D63-4D3C-A183-1624CA3452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054AC-7020-46ED-9CA5-D627D8DCB4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8738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F4841-BE9B-4A6B-B45F-4A82F89BB95D}" type="datetimeFigureOut">
              <a:rPr lang="ru-RU" smtClean="0"/>
              <a:t>12.07.2024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4E9DE-C71A-4B58-BB1E-F0FAA177BF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81720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1021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w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10" name="Заголовок 9"/>
          <p:cNvSpPr>
            <a:spLocks noGrp="1"/>
          </p:cNvSpPr>
          <p:nvPr>
            <p:ph type="title" hasCustomPrompt="1"/>
          </p:nvPr>
        </p:nvSpPr>
        <p:spPr>
          <a:xfrm>
            <a:off x="838199" y="1558412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39" y="544378"/>
            <a:ext cx="2218325" cy="960572"/>
          </a:xfrm>
          <a:prstGeom prst="rect">
            <a:avLst/>
          </a:prstGeom>
        </p:spPr>
      </p:pic>
      <p:sp>
        <p:nvSpPr>
          <p:cNvPr id="6" name="Текст 5"/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83975"/>
            <a:ext cx="10515600" cy="854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Здесь подзаголовок, тезис, цитата. </a:t>
            </a:r>
          </a:p>
          <a:p>
            <a:pPr lvl="0"/>
            <a:r>
              <a:rPr lang="ru-RU" dirty="0"/>
              <a:t>Если заголовок больше 3 слов, то лучше без «</a:t>
            </a:r>
            <a:r>
              <a:rPr lang="ru-RU" dirty="0" err="1"/>
              <a:t>капса</a:t>
            </a:r>
            <a:r>
              <a:rPr lang="ru-RU" dirty="0"/>
              <a:t>»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875494"/>
            <a:ext cx="5678488" cy="3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Имя и фамилия спикера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5360988"/>
            <a:ext cx="5678488" cy="412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4288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иконками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в две строки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349500"/>
            <a:ext cx="936625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иконка</a:t>
            </a:r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4348629"/>
            <a:ext cx="936625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иконка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2" hasCustomPrompt="1"/>
          </p:nvPr>
        </p:nvSpPr>
        <p:spPr>
          <a:xfrm>
            <a:off x="2124636" y="2349500"/>
            <a:ext cx="3550024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2124636" y="4348629"/>
            <a:ext cx="3550024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8"/>
          <p:cNvSpPr>
            <a:spLocks noGrp="1"/>
          </p:cNvSpPr>
          <p:nvPr>
            <p:ph type="body" sz="quarter" idx="14" hasCustomPrompt="1"/>
          </p:nvPr>
        </p:nvSpPr>
        <p:spPr>
          <a:xfrm>
            <a:off x="6517340" y="2349500"/>
            <a:ext cx="936625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иконка</a:t>
            </a:r>
          </a:p>
        </p:txBody>
      </p:sp>
      <p:sp>
        <p:nvSpPr>
          <p:cNvPr id="14" name="Текст 8"/>
          <p:cNvSpPr>
            <a:spLocks noGrp="1"/>
          </p:cNvSpPr>
          <p:nvPr>
            <p:ph type="body" sz="quarter" idx="15" hasCustomPrompt="1"/>
          </p:nvPr>
        </p:nvSpPr>
        <p:spPr>
          <a:xfrm>
            <a:off x="6517339" y="4348629"/>
            <a:ext cx="936625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иконка</a:t>
            </a:r>
          </a:p>
        </p:txBody>
      </p:sp>
      <p:sp>
        <p:nvSpPr>
          <p:cNvPr id="15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7803776" y="2349500"/>
            <a:ext cx="3550024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8"/>
          <p:cNvSpPr>
            <a:spLocks noGrp="1"/>
          </p:cNvSpPr>
          <p:nvPr>
            <p:ph type="body" sz="quarter" idx="17" hasCustomPrompt="1"/>
          </p:nvPr>
        </p:nvSpPr>
        <p:spPr>
          <a:xfrm>
            <a:off x="7803776" y="4348629"/>
            <a:ext cx="3550024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1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и текста с под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Структура доклада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2197100"/>
            <a:ext cx="4459941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2707341"/>
            <a:ext cx="4459941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8199" y="4232088"/>
            <a:ext cx="4459941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  <a:p>
            <a:pPr lvl="0"/>
            <a:endParaRPr lang="ru-RU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17" hasCustomPrompt="1"/>
          </p:nvPr>
        </p:nvSpPr>
        <p:spPr>
          <a:xfrm>
            <a:off x="838199" y="4742329"/>
            <a:ext cx="4459941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sp>
        <p:nvSpPr>
          <p:cNvPr id="1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893859" y="2197100"/>
            <a:ext cx="4459941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19" hasCustomPrompt="1"/>
          </p:nvPr>
        </p:nvSpPr>
        <p:spPr>
          <a:xfrm>
            <a:off x="6893859" y="2707341"/>
            <a:ext cx="4459941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6893859" y="4232088"/>
            <a:ext cx="4459941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  <a:p>
            <a:pPr lvl="0"/>
            <a:endParaRPr lang="ru-RU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21" hasCustomPrompt="1"/>
          </p:nvPr>
        </p:nvSpPr>
        <p:spPr>
          <a:xfrm>
            <a:off x="6893859" y="4742329"/>
            <a:ext cx="4459941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679221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иллюстра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в две строки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1" hasCustomPrompt="1"/>
          </p:nvPr>
        </p:nvSpPr>
        <p:spPr>
          <a:xfrm>
            <a:off x="838200" y="2223799"/>
            <a:ext cx="10515600" cy="3844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Иллюстрация или скриншот. Чтобы вставить изображение, нажмите на иконку в центре слайда, выберите нужный объект на устройстве и нажмите «Вставить». Если изображение встроилось не той частью или не с теми пропорциями, выделите его правой клавишей мыши и нажмите «Обрезка». Измените размер изображения или ту область, которая попадает в кадр.</a:t>
            </a:r>
          </a:p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85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в две строки</a:t>
            </a:r>
          </a:p>
        </p:txBody>
      </p:sp>
      <p:sp>
        <p:nvSpPr>
          <p:cNvPr id="6" name="Таблица 5"/>
          <p:cNvSpPr>
            <a:spLocks noGrp="1"/>
          </p:cNvSpPr>
          <p:nvPr>
            <p:ph type="tbl" sz="quarter" idx="12" hasCustomPrompt="1"/>
          </p:nvPr>
        </p:nvSpPr>
        <p:spPr>
          <a:xfrm>
            <a:off x="838200" y="2226776"/>
            <a:ext cx="10515600" cy="38512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Чтобы вставить таблицу, нажмите на иконку в центре слайда. Выберите количество строк и столбцов. Заполните таблицу данными и отредактируйте ее: избавьтесь от заливки, удалите внешние границы и внутренние вертикальные границы, внутренние горизонтальные границы сделайте деликатными, выровняйте текстовые данные по левому краю, а числовые – по правому, выделите самые важные данные и шапку таблицы.</a:t>
            </a: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69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в две строки</a:t>
            </a:r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26776"/>
            <a:ext cx="10515600" cy="38512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Чтобы вставить диаграмму, нажмите на иконку в центре слайда. Выберите тип диаграммы, заполните таблицу данными. Удалите с диаграммы линии сетки и шкалу значений. Подпишите точные значения рядом с сегментами, укрупните подписи. Аккуратно разместите подписи, чтобы они не пересекали диаграмму и были расположены горизонтально. Легенду переместите в область над диаграммой. Расставьте акценты с помощью цветов, представленных в палитре. Сделайте крупнее числовое значение рядом с главным сектором.</a:t>
            </a: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37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а / таблица и комментари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5266765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1</a:t>
            </a:r>
            <a:br>
              <a:rPr lang="ru-RU" dirty="0"/>
            </a:br>
            <a:r>
              <a:rPr lang="ru-RU" dirty="0"/>
              <a:t>или 2 строки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214563"/>
            <a:ext cx="5267325" cy="389096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74D8"/>
              </a:buClr>
              <a:buFont typeface="Arial" panose="020B0604020202020204" pitchFamily="34" charset="0"/>
              <a:buChar char="•"/>
              <a:defRPr sz="2000" baseline="0"/>
            </a:lvl1pPr>
          </a:lstStyle>
          <a:p>
            <a:pPr lvl="0"/>
            <a:r>
              <a:rPr lang="ru-RU" dirty="0"/>
              <a:t>Пункт 1</a:t>
            </a:r>
          </a:p>
          <a:p>
            <a:pPr lvl="0"/>
            <a:r>
              <a:rPr lang="ru-RU" dirty="0"/>
              <a:t>Пункт 2</a:t>
            </a:r>
          </a:p>
          <a:p>
            <a:pPr lvl="0"/>
            <a:r>
              <a:rPr lang="ru-RU" dirty="0"/>
              <a:t>Пункт 3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quarter" idx="15" hasCustomPrompt="1"/>
          </p:nvPr>
        </p:nvSpPr>
        <p:spPr>
          <a:xfrm>
            <a:off x="6464300" y="614"/>
            <a:ext cx="5727700" cy="6443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ru-RU" dirty="0"/>
              <a:t>Иллюстрация / скриншот / таблица / диаграмма</a:t>
            </a:r>
          </a:p>
        </p:txBody>
      </p:sp>
    </p:spTree>
    <p:extLst>
      <p:ext uri="{BB962C8B-B14F-4D97-AF65-F5344CB8AC3E}">
        <p14:creationId xmlns:p14="http://schemas.microsoft.com/office/powerpoint/2010/main" val="3801575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а / таблица и комментарии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в две строки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sp>
        <p:nvSpPr>
          <p:cNvPr id="8" name="Объект 7"/>
          <p:cNvSpPr>
            <a:spLocks noGrp="1"/>
          </p:cNvSpPr>
          <p:nvPr>
            <p:ph sz="quarter" idx="14" hasCustomPrompt="1"/>
          </p:nvPr>
        </p:nvSpPr>
        <p:spPr>
          <a:xfrm>
            <a:off x="838200" y="2227263"/>
            <a:ext cx="5813425" cy="38512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Иллюстрация / скриншот / таблица / диаграмма</a:t>
            </a:r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7371310" y="2118822"/>
            <a:ext cx="876219" cy="1018276"/>
            <a:chOff x="6415853" y="1303510"/>
            <a:chExt cx="1082042" cy="1257468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853" y="1303510"/>
              <a:ext cx="1082042" cy="1082042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7929" y="2210124"/>
              <a:ext cx="632849" cy="350854"/>
            </a:xfrm>
            <a:prstGeom prst="rect">
              <a:avLst/>
            </a:prstGeom>
          </p:spPr>
        </p:pic>
      </p:grpSp>
      <p:grpSp>
        <p:nvGrpSpPr>
          <p:cNvPr id="12" name="Группа 11"/>
          <p:cNvGrpSpPr/>
          <p:nvPr userDrawn="1"/>
        </p:nvGrpSpPr>
        <p:grpSpPr>
          <a:xfrm>
            <a:off x="7371310" y="3649672"/>
            <a:ext cx="876219" cy="1018276"/>
            <a:chOff x="3563497" y="1303510"/>
            <a:chExt cx="1082042" cy="1257468"/>
          </a:xfrm>
        </p:grpSpPr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497" y="1303510"/>
              <a:ext cx="1082042" cy="1082042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573" y="2210124"/>
              <a:ext cx="632849" cy="350854"/>
            </a:xfrm>
            <a:prstGeom prst="rect">
              <a:avLst/>
            </a:prstGeom>
          </p:spPr>
        </p:pic>
      </p:grpSp>
      <p:grpSp>
        <p:nvGrpSpPr>
          <p:cNvPr id="15" name="Группа 14"/>
          <p:cNvGrpSpPr/>
          <p:nvPr userDrawn="1"/>
        </p:nvGrpSpPr>
        <p:grpSpPr>
          <a:xfrm>
            <a:off x="7371310" y="5180522"/>
            <a:ext cx="876219" cy="1018276"/>
            <a:chOff x="711141" y="1303510"/>
            <a:chExt cx="1082042" cy="1257468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41" y="1303510"/>
              <a:ext cx="1082042" cy="1082042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41" y="2210124"/>
              <a:ext cx="632849" cy="350854"/>
            </a:xfrm>
            <a:prstGeom prst="rect">
              <a:avLst/>
            </a:prstGeom>
          </p:spPr>
        </p:pic>
      </p:grpSp>
      <p:sp>
        <p:nvSpPr>
          <p:cNvPr id="22" name="Текст 21"/>
          <p:cNvSpPr>
            <a:spLocks noGrp="1"/>
          </p:cNvSpPr>
          <p:nvPr>
            <p:ph type="body" sz="quarter" idx="15" hasCustomPrompt="1"/>
          </p:nvPr>
        </p:nvSpPr>
        <p:spPr>
          <a:xfrm>
            <a:off x="7494588" y="2227263"/>
            <a:ext cx="619125" cy="6254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3" name="Текст 21"/>
          <p:cNvSpPr>
            <a:spLocks noGrp="1"/>
          </p:cNvSpPr>
          <p:nvPr>
            <p:ph type="body" sz="quarter" idx="16" hasCustomPrompt="1"/>
          </p:nvPr>
        </p:nvSpPr>
        <p:spPr>
          <a:xfrm>
            <a:off x="7494587" y="3758357"/>
            <a:ext cx="619125" cy="6254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24" name="Текст 21"/>
          <p:cNvSpPr>
            <a:spLocks noGrp="1"/>
          </p:cNvSpPr>
          <p:nvPr>
            <p:ph type="body" sz="quarter" idx="17" hasCustomPrompt="1"/>
          </p:nvPr>
        </p:nvSpPr>
        <p:spPr>
          <a:xfrm>
            <a:off x="7494587" y="5293423"/>
            <a:ext cx="619125" cy="6254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26" name="Текст 25"/>
          <p:cNvSpPr>
            <a:spLocks noGrp="1"/>
          </p:cNvSpPr>
          <p:nvPr>
            <p:ph type="body" sz="quarter" idx="18" hasCustomPrompt="1"/>
          </p:nvPr>
        </p:nvSpPr>
        <p:spPr>
          <a:xfrm>
            <a:off x="8463056" y="2274887"/>
            <a:ext cx="2890744" cy="530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  <p:sp>
        <p:nvSpPr>
          <p:cNvPr id="27" name="Текст 25"/>
          <p:cNvSpPr>
            <a:spLocks noGrp="1"/>
          </p:cNvSpPr>
          <p:nvPr>
            <p:ph type="body" sz="quarter" idx="19" hasCustomPrompt="1"/>
          </p:nvPr>
        </p:nvSpPr>
        <p:spPr>
          <a:xfrm>
            <a:off x="8463056" y="3802136"/>
            <a:ext cx="2890744" cy="530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  <p:sp>
        <p:nvSpPr>
          <p:cNvPr id="28" name="Текст 25"/>
          <p:cNvSpPr>
            <a:spLocks noGrp="1"/>
          </p:cNvSpPr>
          <p:nvPr>
            <p:ph type="body" sz="quarter" idx="20" hasCustomPrompt="1"/>
          </p:nvPr>
        </p:nvSpPr>
        <p:spPr>
          <a:xfrm>
            <a:off x="8463056" y="5341047"/>
            <a:ext cx="2890744" cy="530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</p:spTree>
    <p:extLst>
      <p:ext uri="{BB962C8B-B14F-4D97-AF65-F5344CB8AC3E}">
        <p14:creationId xmlns:p14="http://schemas.microsoft.com/office/powerpoint/2010/main" val="2920372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10" name="Заголовок 9"/>
          <p:cNvSpPr>
            <a:spLocks noGrp="1"/>
          </p:cNvSpPr>
          <p:nvPr>
            <p:ph type="title" hasCustomPrompt="1"/>
          </p:nvPr>
        </p:nvSpPr>
        <p:spPr>
          <a:xfrm>
            <a:off x="838199" y="1558412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39" y="544378"/>
            <a:ext cx="2218325" cy="960572"/>
          </a:xfrm>
          <a:prstGeom prst="rect">
            <a:avLst/>
          </a:prstGeom>
        </p:spPr>
      </p:pic>
      <p:sp>
        <p:nvSpPr>
          <p:cNvPr id="4" name="Рисунок 3"/>
          <p:cNvSpPr>
            <a:spLocks noGrp="1"/>
          </p:cNvSpPr>
          <p:nvPr>
            <p:ph type="pic" sz="quarter" idx="13" hasCustomPrompt="1"/>
          </p:nvPr>
        </p:nvSpPr>
        <p:spPr>
          <a:xfrm>
            <a:off x="838199" y="4169802"/>
            <a:ext cx="2554288" cy="23932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QR-</a:t>
            </a:r>
            <a:r>
              <a:rPr lang="ru-RU" dirty="0"/>
              <a:t>код со ссылкой на презентацию / доп. материалы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388223" y="4643438"/>
            <a:ext cx="5678488" cy="3762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Имя и фамилия спикера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4388223" y="5127625"/>
            <a:ext cx="5678488" cy="412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953255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10" name="Заголовок 9"/>
          <p:cNvSpPr>
            <a:spLocks noGrp="1"/>
          </p:cNvSpPr>
          <p:nvPr>
            <p:ph type="title" hasCustomPrompt="1"/>
          </p:nvPr>
        </p:nvSpPr>
        <p:spPr>
          <a:xfrm>
            <a:off x="838199" y="1558412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39" y="544378"/>
            <a:ext cx="2218325" cy="960572"/>
          </a:xfrm>
          <a:prstGeom prst="rect">
            <a:avLst/>
          </a:prstGeom>
        </p:spPr>
      </p:pic>
      <p:sp>
        <p:nvSpPr>
          <p:cNvPr id="6" name="Текст 5"/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83975"/>
            <a:ext cx="10515600" cy="854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Здесь подзаголовок, тезис, цитата. </a:t>
            </a:r>
          </a:p>
          <a:p>
            <a:pPr lvl="0"/>
            <a:r>
              <a:rPr lang="ru-RU" dirty="0"/>
              <a:t>Если заголовок больше 3 слов, то лучше без «</a:t>
            </a:r>
            <a:r>
              <a:rPr lang="ru-RU" dirty="0" err="1"/>
              <a:t>капса</a:t>
            </a:r>
            <a:r>
              <a:rPr lang="ru-RU" dirty="0"/>
              <a:t>»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4684059" y="4875494"/>
            <a:ext cx="5678488" cy="3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Имя и фамилия спикера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5" hasCustomPrompt="1"/>
          </p:nvPr>
        </p:nvSpPr>
        <p:spPr>
          <a:xfrm>
            <a:off x="4684059" y="5360988"/>
            <a:ext cx="5678488" cy="412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9" name="Рисунок 3"/>
          <p:cNvSpPr>
            <a:spLocks noGrp="1"/>
          </p:cNvSpPr>
          <p:nvPr>
            <p:ph type="pic" sz="quarter" idx="16" hasCustomPrompt="1"/>
          </p:nvPr>
        </p:nvSpPr>
        <p:spPr>
          <a:xfrm>
            <a:off x="838199" y="4169802"/>
            <a:ext cx="2554288" cy="23932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Фото спикера</a:t>
            </a:r>
          </a:p>
        </p:txBody>
      </p:sp>
    </p:spTree>
    <p:extLst>
      <p:ext uri="{BB962C8B-B14F-4D97-AF65-F5344CB8AC3E}">
        <p14:creationId xmlns:p14="http://schemas.microsoft.com/office/powerpoint/2010/main" val="818320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выступления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Структура доклада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222500"/>
            <a:ext cx="10515600" cy="3836988"/>
          </a:xfrm>
          <a:prstGeom prst="rect">
            <a:avLst/>
          </a:prstGeom>
        </p:spPr>
        <p:txBody>
          <a:bodyPr/>
          <a:lstStyle>
            <a:lvl1pPr marL="457200" indent="-457200">
              <a:buAutoNum type="arabicPeriod"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  <a:p>
            <a:pPr lvl="0"/>
            <a:r>
              <a:rPr lang="ru-RU" dirty="0"/>
              <a:t>Название раздела</a:t>
            </a:r>
          </a:p>
          <a:p>
            <a:pPr lvl="0"/>
            <a:r>
              <a:rPr lang="ru-RU" dirty="0"/>
              <a:t>Название раздела</a:t>
            </a:r>
          </a:p>
          <a:p>
            <a:pPr lvl="0"/>
            <a:r>
              <a:rPr lang="ru-RU" dirty="0"/>
              <a:t>Название раздела</a:t>
            </a:r>
          </a:p>
          <a:p>
            <a:pPr lvl="0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5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выступления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Структура доклада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197100"/>
            <a:ext cx="2900363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707341"/>
            <a:ext cx="2900363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4645818" y="2197100"/>
            <a:ext cx="2900363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4645818" y="2707341"/>
            <a:ext cx="2900363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8453437" y="2197100"/>
            <a:ext cx="2900363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8453437" y="2707341"/>
            <a:ext cx="2900363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4232088"/>
            <a:ext cx="2900363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742329"/>
            <a:ext cx="2900363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4645818" y="4232088"/>
            <a:ext cx="2900363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19" hasCustomPrompt="1"/>
          </p:nvPr>
        </p:nvSpPr>
        <p:spPr>
          <a:xfrm>
            <a:off x="4645818" y="4742329"/>
            <a:ext cx="2900363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8453437" y="4232088"/>
            <a:ext cx="2900363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21" hasCustomPrompt="1"/>
          </p:nvPr>
        </p:nvSpPr>
        <p:spPr>
          <a:xfrm>
            <a:off x="8453437" y="4742329"/>
            <a:ext cx="2900363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08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для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838199" y="2391148"/>
            <a:ext cx="7095565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РАЗДЕЛА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716711"/>
            <a:ext cx="7095565" cy="1339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Здесь подзаголовок, тезис, цитата. Если заголовок больше 3 слов, то лучше без «</a:t>
            </a:r>
            <a:r>
              <a:rPr lang="ru-RU" dirty="0" err="1"/>
              <a:t>капса</a:t>
            </a:r>
            <a:r>
              <a:rPr lang="ru-RU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234350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в две строки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222500"/>
            <a:ext cx="10515600" cy="3836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ru-RU" dirty="0"/>
              <a:t>На всех слайдах используйте один и тот же шрифт: </a:t>
            </a:r>
            <a:br>
              <a:rPr lang="ru-RU" dirty="0"/>
            </a:br>
            <a:r>
              <a:rPr lang="ru-RU" dirty="0"/>
              <a:t>для заголовков – </a:t>
            </a:r>
            <a:r>
              <a:rPr lang="en-US" dirty="0"/>
              <a:t>RF </a:t>
            </a:r>
            <a:r>
              <a:rPr lang="en-US" dirty="0" err="1"/>
              <a:t>Dewi</a:t>
            </a:r>
            <a:r>
              <a:rPr lang="en-US" dirty="0"/>
              <a:t> Expanded Black </a:t>
            </a:r>
            <a:r>
              <a:rPr lang="ru-RU" dirty="0"/>
              <a:t>36 пунктов, </a:t>
            </a:r>
            <a:br>
              <a:rPr lang="ru-RU" dirty="0"/>
            </a:br>
            <a:r>
              <a:rPr lang="ru-RU" dirty="0"/>
              <a:t>для подзаголовков – </a:t>
            </a:r>
            <a:r>
              <a:rPr lang="en-US" dirty="0" err="1"/>
              <a:t>Roboto</a:t>
            </a:r>
            <a:r>
              <a:rPr lang="en-US" dirty="0"/>
              <a:t> </a:t>
            </a:r>
            <a:r>
              <a:rPr lang="ru-RU" dirty="0"/>
              <a:t>24 пункта или </a:t>
            </a:r>
            <a:r>
              <a:rPr lang="en-US" dirty="0"/>
              <a:t>RF </a:t>
            </a:r>
            <a:r>
              <a:rPr lang="en-US" dirty="0" err="1"/>
              <a:t>Dewi</a:t>
            </a:r>
            <a:r>
              <a:rPr lang="en-US" dirty="0"/>
              <a:t> Expanded Black </a:t>
            </a:r>
            <a:r>
              <a:rPr lang="ru-RU" dirty="0"/>
              <a:t>24-28 пунктов </a:t>
            </a:r>
            <a:br>
              <a:rPr lang="ru-RU" dirty="0"/>
            </a:br>
            <a:r>
              <a:rPr lang="ru-RU" dirty="0"/>
              <a:t>(для акцента),  </a:t>
            </a:r>
            <a:br>
              <a:rPr lang="ru-RU" dirty="0"/>
            </a:br>
            <a:r>
              <a:rPr lang="ru-RU" dirty="0"/>
              <a:t>для основного текста – </a:t>
            </a:r>
            <a:r>
              <a:rPr lang="en-US" dirty="0" err="1"/>
              <a:t>Roboto</a:t>
            </a:r>
            <a:r>
              <a:rPr lang="ru-RU" dirty="0"/>
              <a:t> 20 пунктов. </a:t>
            </a:r>
          </a:p>
          <a:p>
            <a:pPr lvl="0"/>
            <a:r>
              <a:rPr lang="ru-RU" dirty="0"/>
              <a:t>Если текст не помещается на слайд, не стоит уменьшать шрифт. Сделайте текст лаконичнее или разбейте слайд на два. </a:t>
            </a:r>
            <a:br>
              <a:rPr lang="ru-RU" dirty="0"/>
            </a:br>
            <a:r>
              <a:rPr lang="ru-RU" dirty="0"/>
              <a:t>Не используйте курсив и подчеркивание текста, это затрудняет чтение.</a:t>
            </a:r>
          </a:p>
          <a:p>
            <a:pPr lvl="0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23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ированный список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в две строки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222500"/>
            <a:ext cx="10515600" cy="383698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74D8"/>
              </a:buClr>
              <a:buFont typeface="Arial" panose="020B0604020202020204" pitchFamily="34" charset="0"/>
              <a:buChar char="•"/>
              <a:defRPr sz="2000" baseline="0"/>
            </a:lvl1pPr>
          </a:lstStyle>
          <a:p>
            <a:pPr lvl="0"/>
            <a:r>
              <a:rPr lang="ru-RU" dirty="0"/>
              <a:t>Пункт 1</a:t>
            </a:r>
          </a:p>
          <a:p>
            <a:pPr lvl="0"/>
            <a:r>
              <a:rPr lang="ru-RU" dirty="0"/>
              <a:t>Пункт 2</a:t>
            </a:r>
          </a:p>
          <a:p>
            <a:pPr lvl="0"/>
            <a:r>
              <a:rPr lang="ru-RU" dirty="0"/>
              <a:t>Пункт 3</a:t>
            </a:r>
          </a:p>
          <a:p>
            <a:pPr lvl="0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19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ированный список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в две строки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2222500"/>
            <a:ext cx="4737847" cy="383698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74D8"/>
              </a:buClr>
              <a:buFont typeface="Arial" panose="020B0604020202020204" pitchFamily="34" charset="0"/>
              <a:buChar char="•"/>
              <a:defRPr sz="2000" baseline="0"/>
            </a:lvl1pPr>
          </a:lstStyle>
          <a:p>
            <a:pPr lvl="0"/>
            <a:r>
              <a:rPr lang="ru-RU" dirty="0"/>
              <a:t>Пункт 1</a:t>
            </a:r>
          </a:p>
          <a:p>
            <a:pPr lvl="0"/>
            <a:r>
              <a:rPr lang="ru-RU" dirty="0"/>
              <a:t>Пункт 2</a:t>
            </a:r>
          </a:p>
          <a:p>
            <a:pPr lvl="0"/>
            <a:r>
              <a:rPr lang="ru-RU" dirty="0"/>
              <a:t>Пункт 3</a:t>
            </a:r>
          </a:p>
          <a:p>
            <a:pPr lvl="0"/>
            <a:endParaRPr lang="ru-RU" dirty="0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6651812" y="2222500"/>
            <a:ext cx="4701988" cy="383698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74D8"/>
              </a:buClr>
              <a:buFont typeface="Arial" panose="020B0604020202020204" pitchFamily="34" charset="0"/>
              <a:buChar char="•"/>
              <a:defRPr sz="2000" baseline="0"/>
            </a:lvl1pPr>
          </a:lstStyle>
          <a:p>
            <a:pPr lvl="0"/>
            <a:r>
              <a:rPr lang="ru-RU" dirty="0"/>
              <a:t>Пункт 1</a:t>
            </a:r>
          </a:p>
          <a:p>
            <a:pPr lvl="0"/>
            <a:r>
              <a:rPr lang="ru-RU" dirty="0"/>
              <a:t>Пункт 2</a:t>
            </a:r>
          </a:p>
          <a:p>
            <a:pPr lvl="0"/>
            <a:r>
              <a:rPr lang="ru-RU" dirty="0"/>
              <a:t>Пункт 3</a:t>
            </a:r>
          </a:p>
          <a:p>
            <a:pPr lvl="0"/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0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иконкам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в две строки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36" y="2439617"/>
            <a:ext cx="1085090" cy="108204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28" y="2439617"/>
            <a:ext cx="1085090" cy="108204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20" y="2439617"/>
            <a:ext cx="1085090" cy="108204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612" y="2439617"/>
            <a:ext cx="1085090" cy="1082042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955341"/>
            <a:ext cx="2025650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1" hasCustomPrompt="1"/>
          </p:nvPr>
        </p:nvSpPr>
        <p:spPr>
          <a:xfrm>
            <a:off x="3643587" y="3955341"/>
            <a:ext cx="2025650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6522763" y="3955341"/>
            <a:ext cx="2025650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  <p:sp>
        <p:nvSpPr>
          <p:cNvPr id="1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9328150" y="3955341"/>
            <a:ext cx="2025650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1537675" y="2694094"/>
            <a:ext cx="582612" cy="5730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7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4354067" y="2694094"/>
            <a:ext cx="582612" cy="5730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8" name="Текст 14"/>
          <p:cNvSpPr>
            <a:spLocks noGrp="1"/>
          </p:cNvSpPr>
          <p:nvPr>
            <p:ph type="body" sz="quarter" idx="16" hasCustomPrompt="1"/>
          </p:nvPr>
        </p:nvSpPr>
        <p:spPr>
          <a:xfrm>
            <a:off x="7170459" y="2694094"/>
            <a:ext cx="582612" cy="5730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9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9986851" y="2694094"/>
            <a:ext cx="582612" cy="5730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9031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681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53" r:id="rId3"/>
    <p:sldLayoutId id="2147483655" r:id="rId4"/>
    <p:sldLayoutId id="2147483654" r:id="rId5"/>
    <p:sldLayoutId id="2147483650" r:id="rId6"/>
    <p:sldLayoutId id="2147483656" r:id="rId7"/>
    <p:sldLayoutId id="2147483657" r:id="rId8"/>
    <p:sldLayoutId id="2147483665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ML Classic</a:t>
            </a:r>
            <a:br>
              <a:rPr lang="en-US" sz="7200" dirty="0"/>
            </a:br>
            <a:r>
              <a:rPr lang="ru-RU" sz="7200" dirty="0"/>
              <a:t>Команда </a:t>
            </a:r>
            <a:r>
              <a:rPr lang="en-US" sz="7200" dirty="0"/>
              <a:t>Cats</a:t>
            </a:r>
            <a:endParaRPr lang="ru-RU" sz="72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>
          <a:xfrm>
            <a:off x="838200" y="4937133"/>
            <a:ext cx="5678488" cy="376238"/>
          </a:xfrm>
        </p:spPr>
        <p:txBody>
          <a:bodyPr/>
          <a:lstStyle/>
          <a:p>
            <a:r>
              <a:rPr lang="ru-RU" i="1" dirty="0"/>
              <a:t>Состав команды</a:t>
            </a:r>
            <a:r>
              <a:rPr lang="en-US" i="1" dirty="0"/>
              <a:t>:</a:t>
            </a:r>
            <a:endParaRPr lang="ru-RU" i="1" dirty="0"/>
          </a:p>
          <a:p>
            <a:r>
              <a:rPr lang="ru-RU" dirty="0"/>
              <a:t>Зайнулин Владислав</a:t>
            </a:r>
          </a:p>
          <a:p>
            <a:r>
              <a:rPr lang="ru-RU" dirty="0"/>
              <a:t>Шепилов Степан</a:t>
            </a:r>
          </a:p>
          <a:p>
            <a:r>
              <a:rPr lang="ru-RU" dirty="0" err="1"/>
              <a:t>Лушов</a:t>
            </a:r>
            <a:r>
              <a:rPr lang="ru-RU" dirty="0"/>
              <a:t> Павел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DD85D977-6358-4CC0-ABF9-E861CC4E4C7A}"/>
              </a:ext>
            </a:extLst>
          </p:cNvPr>
          <p:cNvSpPr txBox="1">
            <a:spLocks/>
          </p:cNvSpPr>
          <p:nvPr/>
        </p:nvSpPr>
        <p:spPr>
          <a:xfrm>
            <a:off x="6095999" y="4937133"/>
            <a:ext cx="5678488" cy="3762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 dirty="0"/>
              <a:t>Куратор</a:t>
            </a:r>
            <a:r>
              <a:rPr lang="en-US" i="1" dirty="0"/>
              <a:t>:</a:t>
            </a:r>
            <a:endParaRPr lang="ru-RU" i="1" dirty="0"/>
          </a:p>
          <a:p>
            <a:r>
              <a:rPr lang="ru-RU" dirty="0" err="1"/>
              <a:t>Косинцев</a:t>
            </a:r>
            <a:r>
              <a:rPr lang="ru-RU" dirty="0"/>
              <a:t> Андрей</a:t>
            </a:r>
            <a:r>
              <a:rPr lang="en-US" dirty="0"/>
              <a:t>,</a:t>
            </a:r>
            <a:endParaRPr lang="ru-RU" dirty="0"/>
          </a:p>
          <a:p>
            <a:r>
              <a:rPr lang="ru-RU" dirty="0"/>
              <a:t>Ведущий дата аналитик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4204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89B65-5C73-4A8E-922C-A2466178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800" dirty="0"/>
              <a:t>Предобработка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D49912-6A7B-427B-A338-72A87FAD00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279526"/>
            <a:ext cx="4956018" cy="38369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+mj-lt"/>
              </a:rPr>
              <a:t>Делаем признак </a:t>
            </a:r>
            <a:r>
              <a:rPr lang="ru-RU" dirty="0" err="1">
                <a:latin typeface="+mj-lt"/>
              </a:rPr>
              <a:t>ID_railroad_station_avto</a:t>
            </a:r>
            <a:r>
              <a:rPr lang="ru-RU" dirty="0">
                <a:latin typeface="+mj-lt"/>
              </a:rPr>
              <a:t> категориальным</a:t>
            </a:r>
            <a:br>
              <a:rPr lang="ru-RU" dirty="0">
                <a:latin typeface="+mj-lt"/>
              </a:rPr>
            </a:br>
            <a:endParaRPr lang="ru-RU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+mj-lt"/>
              </a:rPr>
              <a:t>Заменяем все значения 0.0 у </a:t>
            </a:r>
            <a:r>
              <a:rPr lang="ru-RU" dirty="0" err="1">
                <a:latin typeface="+mj-lt"/>
              </a:rPr>
              <a:t>metro_min_avto</a:t>
            </a:r>
            <a:r>
              <a:rPr lang="ru-RU" dirty="0">
                <a:latin typeface="+mj-lt"/>
              </a:rPr>
              <a:t> на </a:t>
            </a:r>
            <a:r>
              <a:rPr lang="ru-RU" dirty="0" err="1">
                <a:latin typeface="+mj-lt"/>
              </a:rPr>
              <a:t>NaN</a:t>
            </a:r>
            <a:br>
              <a:rPr lang="ru-RU" dirty="0">
                <a:latin typeface="+mj-lt"/>
              </a:rPr>
            </a:br>
            <a:endParaRPr lang="ru-RU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+mj-lt"/>
              </a:rPr>
              <a:t>Удаляем признак </a:t>
            </a:r>
            <a:r>
              <a:rPr lang="ru-RU" dirty="0" err="1">
                <a:latin typeface="+mj-lt"/>
              </a:rPr>
              <a:t>cemetery_km</a:t>
            </a:r>
            <a:br>
              <a:rPr lang="ru-RU" dirty="0">
                <a:latin typeface="+mj-lt"/>
              </a:rPr>
            </a:br>
            <a:endParaRPr lang="ru-RU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+mj-lt"/>
              </a:rPr>
              <a:t>Заменяем все значения у </a:t>
            </a:r>
            <a:r>
              <a:rPr lang="ru-RU" dirty="0" err="1">
                <a:latin typeface="+mj-lt"/>
              </a:rPr>
              <a:t>build_year</a:t>
            </a:r>
            <a:r>
              <a:rPr lang="ru-RU" dirty="0">
                <a:latin typeface="+mj-lt"/>
              </a:rPr>
              <a:t> меньше 1147 и больше 2024 на медиану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8743FEF-C1BD-4D47-AC45-9411D63996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15956" y="1279526"/>
            <a:ext cx="4872892" cy="38369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+mj-lt"/>
              </a:rPr>
              <a:t>Заменяем все значения у </a:t>
            </a:r>
            <a:r>
              <a:rPr lang="ru-RU" dirty="0" err="1">
                <a:latin typeface="+mj-lt"/>
              </a:rPr>
              <a:t>full_sq</a:t>
            </a:r>
            <a:r>
              <a:rPr lang="ru-RU" dirty="0">
                <a:latin typeface="+mj-lt"/>
              </a:rPr>
              <a:t> меньше 8 и больше 1000 на медиану</a:t>
            </a:r>
            <a:br>
              <a:rPr lang="ru-RU" dirty="0">
                <a:latin typeface="+mj-lt"/>
              </a:rPr>
            </a:br>
            <a:endParaRPr lang="ru-RU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+mj-lt"/>
              </a:rPr>
              <a:t>Заменяем значения в </a:t>
            </a:r>
            <a:r>
              <a:rPr lang="ru-RU" dirty="0" err="1">
                <a:latin typeface="+mj-lt"/>
              </a:rPr>
              <a:t>build_year</a:t>
            </a:r>
            <a:r>
              <a:rPr lang="ru-RU" dirty="0">
                <a:latin typeface="+mj-lt"/>
              </a:rPr>
              <a:t>, которые больше </a:t>
            </a:r>
            <a:r>
              <a:rPr lang="ru-RU" dirty="0" err="1">
                <a:latin typeface="+mj-lt"/>
              </a:rPr>
              <a:t>year</a:t>
            </a:r>
            <a:r>
              <a:rPr lang="ru-RU" dirty="0">
                <a:latin typeface="+mj-lt"/>
              </a:rPr>
              <a:t>, на медиану</a:t>
            </a:r>
            <a:br>
              <a:rPr lang="ru-RU" dirty="0">
                <a:latin typeface="+mj-lt"/>
              </a:rPr>
            </a:br>
            <a:endParaRPr lang="ru-RU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+mj-lt"/>
              </a:rPr>
              <a:t>Заменяем у </a:t>
            </a:r>
            <a:r>
              <a:rPr lang="ru-RU" dirty="0" err="1">
                <a:latin typeface="+mj-lt"/>
              </a:rPr>
              <a:t>floor</a:t>
            </a:r>
            <a:r>
              <a:rPr lang="ru-RU" dirty="0">
                <a:latin typeface="+mj-lt"/>
              </a:rPr>
              <a:t> значение 77.0 на </a:t>
            </a:r>
            <a:r>
              <a:rPr lang="ru-RU" dirty="0" err="1">
                <a:latin typeface="+mj-lt"/>
              </a:rPr>
              <a:t>NaN</a:t>
            </a:r>
            <a:br>
              <a:rPr lang="ru-RU" dirty="0">
                <a:latin typeface="+mj-lt"/>
              </a:rPr>
            </a:br>
            <a:endParaRPr lang="ru-RU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+mj-lt"/>
              </a:rPr>
              <a:t>Заменяем все значения у </a:t>
            </a:r>
            <a:r>
              <a:rPr lang="ru-RU" dirty="0" err="1">
                <a:latin typeface="+mj-lt"/>
              </a:rPr>
              <a:t>state</a:t>
            </a:r>
            <a:r>
              <a:rPr lang="ru-RU" dirty="0">
                <a:latin typeface="+mj-lt"/>
              </a:rPr>
              <a:t> больше 4 на </a:t>
            </a:r>
            <a:r>
              <a:rPr lang="ru-RU" dirty="0" err="1">
                <a:latin typeface="+mj-lt"/>
              </a:rPr>
              <a:t>NaN</a:t>
            </a:r>
            <a:br>
              <a:rPr lang="ru-RU" dirty="0">
                <a:latin typeface="+mj-lt"/>
              </a:rPr>
            </a:br>
            <a:r>
              <a:rPr lang="ru-RU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627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CE745A-4CB3-4A25-B506-84BF62D7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Feature Engineering</a:t>
            </a:r>
            <a:br>
              <a:rPr lang="en-US" sz="3800" dirty="0"/>
            </a:br>
            <a:endParaRPr lang="ru-RU" sz="3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D4969A-1C7D-4B28-AA0C-7030C3193D66}"/>
                  </a:ext>
                </a:extLst>
              </p:cNvPr>
              <p:cNvSpPr txBox="1"/>
              <p:nvPr/>
            </p:nvSpPr>
            <p:spPr>
              <a:xfrm>
                <a:off x="838200" y="1539449"/>
                <a:ext cx="11221016" cy="6858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Clr>
                    <a:srgbClr val="C074D8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Соотношение площади кухни к общей площади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0" i="0" smtClean="0">
                            <a:latin typeface="+mj-lt"/>
                          </a:rPr>
                          <m:t>kitch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+mj-lt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+mj-lt"/>
                          </a:rPr>
                          <m:t>sq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0" i="0" smtClean="0">
                            <a:latin typeface="+mj-lt"/>
                          </a:rPr>
                          <m:t>full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+mj-lt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+mj-lt"/>
                          </a:rPr>
                          <m:t>sq</m:t>
                        </m:r>
                      </m:den>
                    </m:f>
                  </m:oMath>
                </a14:m>
                <a:endParaRPr lang="ru-RU" sz="2400" dirty="0">
                  <a:latin typeface="+mj-lt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D4969A-1C7D-4B28-AA0C-7030C3193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39449"/>
                <a:ext cx="11221016" cy="685829"/>
              </a:xfrm>
              <a:prstGeom prst="rect">
                <a:avLst/>
              </a:prstGeom>
              <a:blipFill>
                <a:blip r:embed="rId2"/>
                <a:stretch>
                  <a:fillRect l="-1576" b="-3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F7C59F-6DE9-436A-904F-600BE2D68158}"/>
                  </a:ext>
                </a:extLst>
              </p:cNvPr>
              <p:cNvSpPr txBox="1"/>
              <p:nvPr/>
            </p:nvSpPr>
            <p:spPr>
              <a:xfrm>
                <a:off x="838200" y="3722513"/>
                <a:ext cx="67053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Clr>
                    <a:srgbClr val="C074D8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Возраст квартиры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400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year</a:t>
                </a:r>
                <a:r>
                  <a:rPr lang="ru-RU" sz="2400" dirty="0">
                    <a:latin typeface="+mj-lt"/>
                  </a:rPr>
                  <a:t> – </a:t>
                </a:r>
                <a:r>
                  <a:rPr lang="en-US" sz="2400" dirty="0" err="1">
                    <a:latin typeface="+mj-lt"/>
                  </a:rPr>
                  <a:t>build_year</a:t>
                </a:r>
                <a:endParaRPr lang="ru-RU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F7C59F-6DE9-436A-904F-600BE2D68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22513"/>
                <a:ext cx="6705362" cy="369332"/>
              </a:xfrm>
              <a:prstGeom prst="rect">
                <a:avLst/>
              </a:prstGeom>
              <a:blipFill>
                <a:blip r:embed="rId3"/>
                <a:stretch>
                  <a:fillRect l="-2639" t="-30000" r="-2002" b="-5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7D4FD5-94E2-4E64-AEA5-7A36FC747CAB}"/>
                  </a:ext>
                </a:extLst>
              </p:cNvPr>
              <p:cNvSpPr txBox="1"/>
              <p:nvPr/>
            </p:nvSpPr>
            <p:spPr>
              <a:xfrm>
                <a:off x="838200" y="2537326"/>
                <a:ext cx="9591280" cy="655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Clr>
                    <a:srgbClr val="C074D8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Отношения площади квартиры к числу комнат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0" i="0" smtClean="0">
                            <a:latin typeface="+mj-lt"/>
                          </a:rPr>
                          <m:t>full</m:t>
                        </m:r>
                        <m:r>
                          <m:rPr>
                            <m:nor/>
                          </m:rPr>
                          <a:rPr lang="en-US" sz="2400">
                            <a:latin typeface="+mj-lt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>
                            <a:latin typeface="+mj-lt"/>
                          </a:rPr>
                          <m:t>sq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0" i="0" smtClean="0">
                            <a:latin typeface="+mj-lt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400">
                            <a:latin typeface="+mj-lt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+mj-lt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+mj-lt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+mj-lt"/>
                          </a:rPr>
                          <m:t>room</m:t>
                        </m:r>
                      </m:den>
                    </m:f>
                  </m:oMath>
                </a14:m>
                <a:endParaRPr lang="ru-RU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7D4FD5-94E2-4E64-AEA5-7A36FC747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37326"/>
                <a:ext cx="9591280" cy="655372"/>
              </a:xfrm>
              <a:prstGeom prst="rect">
                <a:avLst/>
              </a:prstGeom>
              <a:blipFill>
                <a:blip r:embed="rId4"/>
                <a:stretch>
                  <a:fillRect l="-1844" b="-92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256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CE745A-4CB3-4A25-B506-84BF62D7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800" dirty="0"/>
              <a:t>Модели</a:t>
            </a:r>
            <a:br>
              <a:rPr lang="en-US" sz="3800" dirty="0"/>
            </a:br>
            <a:endParaRPr lang="ru-RU" sz="3800" dirty="0"/>
          </a:p>
        </p:txBody>
      </p:sp>
      <p:graphicFrame>
        <p:nvGraphicFramePr>
          <p:cNvPr id="12" name="Таблица 4">
            <a:extLst>
              <a:ext uri="{FF2B5EF4-FFF2-40B4-BE49-F238E27FC236}">
                <a16:creationId xmlns:a16="http://schemas.microsoft.com/office/drawing/2014/main" id="{13EA52E4-37EA-4D70-9840-E85398BAF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106782"/>
              </p:ext>
            </p:extLst>
          </p:nvPr>
        </p:nvGraphicFramePr>
        <p:xfrm>
          <a:off x="838200" y="4216877"/>
          <a:ext cx="11058526" cy="158861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19275">
                  <a:extLst>
                    <a:ext uri="{9D8B030D-6E8A-4147-A177-3AD203B41FA5}">
                      <a16:colId xmlns:a16="http://schemas.microsoft.com/office/drawing/2014/main" val="2744063847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418782859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2571208377"/>
                    </a:ext>
                  </a:extLst>
                </a:gridCol>
                <a:gridCol w="2181225">
                  <a:extLst>
                    <a:ext uri="{9D8B030D-6E8A-4147-A177-3AD203B41FA5}">
                      <a16:colId xmlns:a16="http://schemas.microsoft.com/office/drawing/2014/main" val="1488185984"/>
                    </a:ext>
                  </a:extLst>
                </a:gridCol>
                <a:gridCol w="2571751">
                  <a:extLst>
                    <a:ext uri="{9D8B030D-6E8A-4147-A177-3AD203B41FA5}">
                      <a16:colId xmlns:a16="http://schemas.microsoft.com/office/drawing/2014/main" val="1257538424"/>
                    </a:ext>
                  </a:extLst>
                </a:gridCol>
              </a:tblGrid>
              <a:tr h="621583"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L="158274" marR="158274" marT="79138" marB="79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CatBoost</a:t>
                      </a:r>
                      <a:endParaRPr lang="ru-RU" sz="2400" dirty="0"/>
                    </a:p>
                  </a:txBody>
                  <a:tcPr marL="158274" marR="158274" marT="79138" marB="7913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LightAutoML</a:t>
                      </a:r>
                      <a:endParaRPr lang="en-US" sz="2400" dirty="0"/>
                    </a:p>
                  </a:txBody>
                  <a:tcPr marL="158274" marR="158274" marT="79138" marB="7913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LightGBM</a:t>
                      </a:r>
                      <a:endParaRPr lang="ru-RU" sz="2400" dirty="0"/>
                    </a:p>
                    <a:p>
                      <a:pPr algn="ctr"/>
                      <a:endParaRPr lang="ru-RU" sz="2400" dirty="0"/>
                    </a:p>
                  </a:txBody>
                  <a:tcPr marL="158274" marR="158274" marT="79138" marB="79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XGBoost</a:t>
                      </a:r>
                      <a:endParaRPr lang="ru-RU" sz="2400" dirty="0"/>
                    </a:p>
                  </a:txBody>
                  <a:tcPr marL="158274" marR="158274" marT="79138" marB="79138"/>
                </a:tc>
                <a:extLst>
                  <a:ext uri="{0D108BD9-81ED-4DB2-BD59-A6C34878D82A}">
                    <a16:rowId xmlns:a16="http://schemas.microsoft.com/office/drawing/2014/main" val="915889861"/>
                  </a:ext>
                </a:extLst>
              </a:tr>
              <a:tr h="698815">
                <a:tc>
                  <a:txBody>
                    <a:bodyPr/>
                    <a:lstStyle/>
                    <a:p>
                      <a:r>
                        <a:rPr lang="ru-RU" sz="2400" dirty="0"/>
                        <a:t>Результат</a:t>
                      </a:r>
                    </a:p>
                  </a:txBody>
                  <a:tcPr marL="158274" marR="158274" marT="79138" marB="79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/>
                        <a:t>2810470</a:t>
                      </a:r>
                    </a:p>
                  </a:txBody>
                  <a:tcPr marL="158274" marR="158274" marT="79138" marB="7913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2878248</a:t>
                      </a:r>
                    </a:p>
                  </a:txBody>
                  <a:tcPr marL="158274" marR="158274" marT="79138" marB="79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2890888</a:t>
                      </a:r>
                    </a:p>
                  </a:txBody>
                  <a:tcPr marL="158274" marR="158274" marT="79138" marB="7913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3055615</a:t>
                      </a:r>
                    </a:p>
                  </a:txBody>
                  <a:tcPr marL="158274" marR="158274" marT="79138" marB="79138"/>
                </a:tc>
                <a:extLst>
                  <a:ext uri="{0D108BD9-81ED-4DB2-BD59-A6C34878D82A}">
                    <a16:rowId xmlns:a16="http://schemas.microsoft.com/office/drawing/2014/main" val="2711697833"/>
                  </a:ext>
                </a:extLst>
              </a:tr>
            </a:tbl>
          </a:graphicData>
        </a:graphic>
      </p:graphicFrame>
      <p:sp>
        <p:nvSpPr>
          <p:cNvPr id="6" name="Текст 2">
            <a:extLst>
              <a:ext uri="{FF2B5EF4-FFF2-40B4-BE49-F238E27FC236}">
                <a16:creationId xmlns:a16="http://schemas.microsoft.com/office/drawing/2014/main" id="{EDABE559-34C5-4E64-BDCA-CB48F5DDAE56}"/>
              </a:ext>
            </a:extLst>
          </p:cNvPr>
          <p:cNvSpPr txBox="1">
            <a:spLocks/>
          </p:cNvSpPr>
          <p:nvPr/>
        </p:nvSpPr>
        <p:spPr>
          <a:xfrm>
            <a:off x="6059488" y="1149667"/>
            <a:ext cx="3518100" cy="10820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+mj-lt"/>
              </a:rPr>
              <a:t>params = </a:t>
            </a:r>
            <a:r>
              <a:rPr lang="en-US" sz="2400" dirty="0"/>
              <a:t>{</a:t>
            </a:r>
            <a:endParaRPr lang="ru-RU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4225B1"/>
                </a:solidFill>
              </a:rPr>
              <a:t>‘</a:t>
            </a:r>
            <a:r>
              <a:rPr lang="en-US" sz="2400" dirty="0" err="1">
                <a:solidFill>
                  <a:srgbClr val="4225B1"/>
                </a:solidFill>
              </a:rPr>
              <a:t>eval_metric</a:t>
            </a:r>
            <a:r>
              <a:rPr lang="en-US" sz="2400" dirty="0">
                <a:solidFill>
                  <a:srgbClr val="4225B1"/>
                </a:solidFill>
              </a:rPr>
              <a:t>’</a:t>
            </a:r>
            <a:r>
              <a:rPr lang="ru-RU" sz="2400" dirty="0">
                <a:solidFill>
                  <a:srgbClr val="4225B1"/>
                </a:solidFill>
              </a:rPr>
              <a:t> </a:t>
            </a:r>
            <a:r>
              <a:rPr lang="en-US" sz="2400" dirty="0"/>
              <a:t>:</a:t>
            </a:r>
            <a:r>
              <a:rPr lang="en-US" sz="2400" dirty="0">
                <a:solidFill>
                  <a:srgbClr val="4225B1"/>
                </a:solidFill>
              </a:rPr>
              <a:t> </a:t>
            </a:r>
            <a:r>
              <a:rPr lang="en-US" sz="2400" dirty="0">
                <a:solidFill>
                  <a:srgbClr val="C074D8"/>
                </a:solidFill>
              </a:rPr>
              <a:t>‘RMSE’</a:t>
            </a:r>
            <a:r>
              <a:rPr lang="en-US" sz="2400" dirty="0"/>
              <a:t>,           </a:t>
            </a:r>
            <a:r>
              <a:rPr lang="en-US" sz="2400" dirty="0">
                <a:solidFill>
                  <a:srgbClr val="4225B1"/>
                </a:solidFill>
              </a:rPr>
              <a:t>‘</a:t>
            </a:r>
            <a:r>
              <a:rPr lang="en-US" sz="2400" dirty="0" err="1">
                <a:solidFill>
                  <a:srgbClr val="4225B1"/>
                </a:solidFill>
              </a:rPr>
              <a:t>random_seed</a:t>
            </a:r>
            <a:r>
              <a:rPr lang="en-US" sz="2400" dirty="0">
                <a:solidFill>
                  <a:srgbClr val="4225B1"/>
                </a:solidFill>
              </a:rPr>
              <a:t>’</a:t>
            </a:r>
            <a:r>
              <a:rPr lang="ru-RU" sz="2400" dirty="0">
                <a:solidFill>
                  <a:srgbClr val="4225B1"/>
                </a:solidFill>
              </a:rPr>
              <a:t> </a:t>
            </a:r>
            <a:r>
              <a:rPr lang="en-US" sz="2400" dirty="0"/>
              <a:t>:</a:t>
            </a:r>
            <a:r>
              <a:rPr lang="ru-RU" sz="2400" dirty="0"/>
              <a:t>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74D8"/>
                </a:solidFill>
              </a:rPr>
              <a:t>42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4225B1"/>
                </a:solidFill>
              </a:rPr>
              <a:t>‘iterations’</a:t>
            </a:r>
            <a:r>
              <a:rPr lang="ru-RU" sz="2400" dirty="0">
                <a:solidFill>
                  <a:srgbClr val="4225B1"/>
                </a:solidFill>
              </a:rPr>
              <a:t> 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C074D8"/>
                </a:solidFill>
              </a:rPr>
              <a:t>5000</a:t>
            </a:r>
            <a:r>
              <a:rPr lang="en-US" sz="2400" dirty="0"/>
              <a:t>,          </a:t>
            </a:r>
            <a:r>
              <a:rPr lang="en-US" sz="2400" dirty="0">
                <a:solidFill>
                  <a:srgbClr val="4225B1"/>
                </a:solidFill>
              </a:rPr>
              <a:t>‘depth’</a:t>
            </a:r>
            <a:r>
              <a:rPr lang="ru-RU" sz="2400" dirty="0">
                <a:solidFill>
                  <a:srgbClr val="4225B1"/>
                </a:solidFill>
              </a:rPr>
              <a:t> 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C074D8"/>
                </a:solidFill>
              </a:rPr>
              <a:t>7</a:t>
            </a:r>
            <a:r>
              <a:rPr lang="en-US" sz="2400" dirty="0"/>
              <a:t>,          </a:t>
            </a:r>
            <a:r>
              <a:rPr lang="en-US" sz="2400" dirty="0">
                <a:solidFill>
                  <a:srgbClr val="4225B1"/>
                </a:solidFill>
              </a:rPr>
              <a:t>‘learning_rate’</a:t>
            </a:r>
            <a:r>
              <a:rPr lang="ru-RU" sz="2400" dirty="0">
                <a:solidFill>
                  <a:srgbClr val="4225B1"/>
                </a:solidFill>
              </a:rPr>
              <a:t> 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C074D8"/>
                </a:solidFill>
              </a:rPr>
              <a:t>0.025</a:t>
            </a:r>
            <a:r>
              <a:rPr lang="en-US" sz="2400" dirty="0"/>
              <a:t>,          </a:t>
            </a:r>
            <a:r>
              <a:rPr lang="en-US" sz="2400" dirty="0">
                <a:solidFill>
                  <a:srgbClr val="4225B1"/>
                </a:solidFill>
              </a:rPr>
              <a:t>‘</a:t>
            </a:r>
            <a:r>
              <a:rPr lang="en-US" sz="2400" dirty="0" err="1">
                <a:solidFill>
                  <a:srgbClr val="4225B1"/>
                </a:solidFill>
              </a:rPr>
              <a:t>loss_function</a:t>
            </a:r>
            <a:r>
              <a:rPr lang="en-US" sz="2400" dirty="0">
                <a:solidFill>
                  <a:srgbClr val="4225B1"/>
                </a:solidFill>
              </a:rPr>
              <a:t>’</a:t>
            </a:r>
            <a:r>
              <a:rPr lang="ru-RU" sz="2400" dirty="0">
                <a:solidFill>
                  <a:srgbClr val="4225B1"/>
                </a:solidFill>
              </a:rPr>
              <a:t> 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C074D8"/>
                </a:solidFill>
              </a:rPr>
              <a:t>‘RMSE’</a:t>
            </a:r>
            <a:endParaRPr lang="ru-RU" sz="2400" dirty="0">
              <a:solidFill>
                <a:srgbClr val="C074D8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}</a:t>
            </a:r>
            <a:endParaRPr lang="ru-RU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9A2036CB-D871-46A3-BFEE-0F1D352FC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4" t="4947" r="20724" b="5156"/>
          <a:stretch/>
        </p:blipFill>
        <p:spPr bwMode="auto">
          <a:xfrm>
            <a:off x="838200" y="1268413"/>
            <a:ext cx="2886585" cy="256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55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21824D-B125-4BE3-B3D9-CEA9D0B40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800" dirty="0"/>
              <a:t>Впечатления от интенсива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278070-DEFB-4F7A-AEC7-318592065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287" y="3955341"/>
            <a:ext cx="2805387" cy="2000250"/>
          </a:xfrm>
        </p:spPr>
        <p:txBody>
          <a:bodyPr/>
          <a:lstStyle/>
          <a:p>
            <a:pPr algn="ctr"/>
            <a:r>
              <a:rPr lang="ru-RU" dirty="0">
                <a:latin typeface="+mj-lt"/>
              </a:rPr>
              <a:t>Кураторы </a:t>
            </a:r>
            <a:r>
              <a:rPr lang="ru-RU" dirty="0" err="1">
                <a:latin typeface="+mj-lt"/>
              </a:rPr>
              <a:t>гигачады</a:t>
            </a:r>
            <a:r>
              <a:rPr lang="ru-RU" dirty="0">
                <a:latin typeface="+mj-lt"/>
              </a:rPr>
              <a:t>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F9DFDF3-FFE8-442B-A9F2-33BDB32554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14101" y="3955341"/>
            <a:ext cx="2462542" cy="2000250"/>
          </a:xfrm>
        </p:spPr>
        <p:txBody>
          <a:bodyPr/>
          <a:lstStyle/>
          <a:p>
            <a:pPr algn="ctr"/>
            <a:r>
              <a:rPr lang="ru-RU" dirty="0">
                <a:latin typeface="+mj-lt"/>
              </a:rPr>
              <a:t>Лекции лучше</a:t>
            </a:r>
            <a:r>
              <a:rPr lang="en-US" dirty="0">
                <a:latin typeface="+mj-lt"/>
              </a:rPr>
              <a:t>,</a:t>
            </a:r>
            <a:r>
              <a:rPr lang="ru-RU" dirty="0">
                <a:latin typeface="+mj-lt"/>
              </a:rPr>
              <a:t> чем в ВУЗе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466329F-8621-42D9-BB40-9EF8CAF7B1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1063" y="3955341"/>
            <a:ext cx="2141403" cy="2000250"/>
          </a:xfrm>
        </p:spPr>
        <p:txBody>
          <a:bodyPr/>
          <a:lstStyle/>
          <a:p>
            <a:pPr algn="ctr"/>
            <a:r>
              <a:rPr lang="ru-RU" dirty="0">
                <a:latin typeface="+mj-lt"/>
              </a:rPr>
              <a:t>Командная работа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A0AC840-B797-4A25-8EF4-EA6AD524ED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5332" y="3955341"/>
            <a:ext cx="2025650" cy="2000250"/>
          </a:xfrm>
        </p:spPr>
        <p:txBody>
          <a:bodyPr/>
          <a:lstStyle/>
          <a:p>
            <a:pPr algn="ctr"/>
            <a:r>
              <a:rPr lang="ru-RU" dirty="0">
                <a:latin typeface="+mj-lt"/>
              </a:rPr>
              <a:t>Спасибо Андрею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A2398F4C-1699-4EA0-B582-9EC3FBCE0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1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4B9015E-2A23-467B-B06C-C07AF9D85C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2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6F66E8C1-A394-45DE-829E-2167C7FDE1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3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A09951E4-9190-443C-9BBA-DE8D45B537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dirty="0"/>
              <a:t>4</a:t>
            </a:r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31144C9E-F582-4822-9145-DADA2F52A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63" y="2091121"/>
            <a:ext cx="1779033" cy="177903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C745099-A071-42C4-BE87-4A8E983B1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3755856" y="2091121"/>
            <a:ext cx="1779033" cy="177903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B8BFE11-C822-4D3E-873A-CCED4E2C1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6" r="19304"/>
          <a:stretch/>
        </p:blipFill>
        <p:spPr bwMode="auto">
          <a:xfrm>
            <a:off x="6572249" y="2091120"/>
            <a:ext cx="1779033" cy="177903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icture background">
            <a:extLst>
              <a:ext uri="{FF2B5EF4-FFF2-40B4-BE49-F238E27FC236}">
                <a16:creationId xmlns:a16="http://schemas.microsoft.com/office/drawing/2014/main" id="{0C2F2A36-53B4-4739-95AC-99083F430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642" y="2087206"/>
            <a:ext cx="1779033" cy="177903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90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EA23FE-A11A-41BD-AF37-873CCDEA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/>
              <a:t>Хотим быть частью</a:t>
            </a:r>
            <a:br>
              <a:rPr lang="ru-RU" sz="4800" dirty="0"/>
            </a:br>
            <a:r>
              <a:rPr lang="ru-RU" sz="4800" dirty="0"/>
              <a:t>команды ЦФТ!!!</a:t>
            </a:r>
            <a:br>
              <a:rPr lang="ru-RU" sz="4800" dirty="0"/>
            </a:br>
            <a:endParaRPr lang="ru-RU" sz="4800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D5AC282-BF62-4680-AB52-C36E74D6C0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E7FEE9A-89C5-4813-AE21-7C042A8045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63946" y="4634384"/>
            <a:ext cx="5678488" cy="376237"/>
          </a:xfrm>
        </p:spPr>
        <p:txBody>
          <a:bodyPr/>
          <a:lstStyle/>
          <a:p>
            <a:r>
              <a:rPr lang="ru-RU" dirty="0"/>
              <a:t>Ссылка на ноутбук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0A297B6-AC32-402C-8212-1982016B04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946" y="5118571"/>
            <a:ext cx="5678488" cy="412750"/>
          </a:xfrm>
        </p:spPr>
        <p:txBody>
          <a:bodyPr/>
          <a:lstStyle/>
          <a:p>
            <a:r>
              <a:rPr lang="ru-RU" dirty="0"/>
              <a:t>Обязательно зацените его!</a:t>
            </a: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2F17CB55-75C7-47FC-8B04-466D33832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5" t="11111" r="11536" b="11111"/>
          <a:stretch/>
        </p:blipFill>
        <p:spPr bwMode="auto">
          <a:xfrm>
            <a:off x="931979" y="4173616"/>
            <a:ext cx="2366728" cy="238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6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ADEF75-AF17-4250-A655-DE60FD927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36" y="172015"/>
            <a:ext cx="4068022" cy="610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47B4-7094-4B44-B554-1B98C68FF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008" y="365125"/>
            <a:ext cx="7152240" cy="1325563"/>
          </a:xfrm>
        </p:spPr>
        <p:txBody>
          <a:bodyPr/>
          <a:lstStyle/>
          <a:p>
            <a:r>
              <a:rPr lang="ru-RU" sz="3800" dirty="0"/>
              <a:t>Зайнулин Владислав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4A07C1-0925-40E1-A495-02C8BB8899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62802" y="1794583"/>
            <a:ext cx="6032644" cy="982427"/>
          </a:xfrm>
        </p:spPr>
        <p:txBody>
          <a:bodyPr/>
          <a:lstStyle/>
          <a:p>
            <a:pPr marL="0" indent="0">
              <a:buNone/>
            </a:pPr>
            <a:r>
              <a:rPr lang="ru-RU" sz="2800" b="1" dirty="0">
                <a:latin typeface="+mj-lt"/>
              </a:rPr>
              <a:t>ТГУ</a:t>
            </a:r>
            <a:r>
              <a:rPr lang="en-US" sz="2800" b="1" dirty="0">
                <a:latin typeface="+mj-lt"/>
              </a:rPr>
              <a:t>, </a:t>
            </a:r>
            <a:r>
              <a:rPr lang="ru-RU" sz="2800" b="1" dirty="0">
                <a:latin typeface="+mj-lt"/>
              </a:rPr>
              <a:t>ИПМКН (2021-2025)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E93BE04-D1E6-46F2-905C-14E38660B6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95" y="1456891"/>
            <a:ext cx="662897" cy="1096187"/>
          </a:xfrm>
          <a:prstGeom prst="rect">
            <a:avLst/>
          </a:prstGeom>
        </p:spPr>
      </p:pic>
      <p:sp>
        <p:nvSpPr>
          <p:cNvPr id="10" name="Текст 2">
            <a:extLst>
              <a:ext uri="{FF2B5EF4-FFF2-40B4-BE49-F238E27FC236}">
                <a16:creationId xmlns:a16="http://schemas.microsoft.com/office/drawing/2014/main" id="{54656119-19EB-4368-AA2A-66B8F333B150}"/>
              </a:ext>
            </a:extLst>
          </p:cNvPr>
          <p:cNvSpPr txBox="1">
            <a:spLocks/>
          </p:cNvSpPr>
          <p:nvPr/>
        </p:nvSpPr>
        <p:spPr>
          <a:xfrm>
            <a:off x="1662802" y="3223031"/>
            <a:ext cx="5577689" cy="982427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800" b="1" dirty="0">
                <a:latin typeface="+mj-lt"/>
              </a:rPr>
              <a:t>Фото</a:t>
            </a:r>
            <a:r>
              <a:rPr lang="en-US" sz="2800" b="1" dirty="0">
                <a:latin typeface="+mj-lt"/>
              </a:rPr>
              <a:t>/</a:t>
            </a:r>
            <a:r>
              <a:rPr lang="ru-RU" sz="2800" b="1" dirty="0">
                <a:latin typeface="+mj-lt"/>
              </a:rPr>
              <a:t>видеосъёмка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A76923E2-F4F9-4DF1-AC10-CE6080D42FC0}"/>
              </a:ext>
            </a:extLst>
          </p:cNvPr>
          <p:cNvSpPr txBox="1">
            <a:spLocks/>
          </p:cNvSpPr>
          <p:nvPr/>
        </p:nvSpPr>
        <p:spPr>
          <a:xfrm>
            <a:off x="1662802" y="4724904"/>
            <a:ext cx="5577689" cy="982427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800" b="1" dirty="0">
                <a:latin typeface="+mj-lt"/>
              </a:rPr>
              <a:t>Задумчивый кот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9675B5-E54A-4BE5-B9FD-9DBBC8220C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95" y="2880906"/>
            <a:ext cx="662897" cy="109618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7374ED4-15AF-46D5-9D93-94D3DF527E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95" y="4415865"/>
            <a:ext cx="662897" cy="109618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1044C22-8774-40CF-AE01-B458105F77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3"/>
          <a:stretch/>
        </p:blipFill>
        <p:spPr>
          <a:xfrm>
            <a:off x="7930836" y="1205039"/>
            <a:ext cx="4061145" cy="422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9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47B4-7094-4B44-B554-1B98C68FF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008" y="365125"/>
            <a:ext cx="7152240" cy="1325563"/>
          </a:xfrm>
        </p:spPr>
        <p:txBody>
          <a:bodyPr/>
          <a:lstStyle/>
          <a:p>
            <a:r>
              <a:rPr lang="ru-RU" sz="3800" dirty="0"/>
              <a:t>Шепилов Степан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4A07C1-0925-40E1-A495-02C8BB8899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62802" y="1794583"/>
            <a:ext cx="6032644" cy="982427"/>
          </a:xfrm>
        </p:spPr>
        <p:txBody>
          <a:bodyPr/>
          <a:lstStyle/>
          <a:p>
            <a:pPr marL="0" indent="0">
              <a:buNone/>
            </a:pPr>
            <a:r>
              <a:rPr lang="ru-RU" sz="2800" b="1" dirty="0">
                <a:latin typeface="+mj-lt"/>
              </a:rPr>
              <a:t>ТГУ</a:t>
            </a:r>
            <a:r>
              <a:rPr lang="en-US" sz="2800" b="1" dirty="0">
                <a:latin typeface="+mj-lt"/>
              </a:rPr>
              <a:t>, </a:t>
            </a:r>
            <a:r>
              <a:rPr lang="ru-RU" sz="2800" b="1" dirty="0">
                <a:latin typeface="+mj-lt"/>
              </a:rPr>
              <a:t>ИПМКН (2023-2027)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E93BE04-D1E6-46F2-905C-14E38660B6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95" y="1456891"/>
            <a:ext cx="662897" cy="1096187"/>
          </a:xfrm>
          <a:prstGeom prst="rect">
            <a:avLst/>
          </a:prstGeom>
        </p:spPr>
      </p:pic>
      <p:sp>
        <p:nvSpPr>
          <p:cNvPr id="10" name="Текст 2">
            <a:extLst>
              <a:ext uri="{FF2B5EF4-FFF2-40B4-BE49-F238E27FC236}">
                <a16:creationId xmlns:a16="http://schemas.microsoft.com/office/drawing/2014/main" id="{54656119-19EB-4368-AA2A-66B8F333B150}"/>
              </a:ext>
            </a:extLst>
          </p:cNvPr>
          <p:cNvSpPr txBox="1">
            <a:spLocks/>
          </p:cNvSpPr>
          <p:nvPr/>
        </p:nvSpPr>
        <p:spPr>
          <a:xfrm>
            <a:off x="1662802" y="3223031"/>
            <a:ext cx="5577689" cy="982427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800" b="1" dirty="0">
                <a:latin typeface="+mj-lt"/>
              </a:rPr>
              <a:t>Исследовать данные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A76923E2-F4F9-4DF1-AC10-CE6080D42FC0}"/>
              </a:ext>
            </a:extLst>
          </p:cNvPr>
          <p:cNvSpPr txBox="1">
            <a:spLocks/>
          </p:cNvSpPr>
          <p:nvPr/>
        </p:nvSpPr>
        <p:spPr>
          <a:xfrm>
            <a:off x="1662802" y="4724904"/>
            <a:ext cx="5577689" cy="982427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800" b="1" dirty="0">
                <a:latin typeface="+mj-lt"/>
              </a:rPr>
              <a:t>Кот банкир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9675B5-E54A-4BE5-B9FD-9DBBC8220C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95" y="2880906"/>
            <a:ext cx="662897" cy="109618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7374ED4-15AF-46D5-9D93-94D3DF527E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95" y="4415865"/>
            <a:ext cx="662897" cy="109618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60CF03-0BF7-4049-999D-F8FA91B4AE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669"/>
          <a:stretch/>
        </p:blipFill>
        <p:spPr>
          <a:xfrm>
            <a:off x="7695446" y="620713"/>
            <a:ext cx="4314758" cy="530517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48EB54A-25FB-4927-BEF5-C5D9B3370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446" y="1157335"/>
            <a:ext cx="4354717" cy="435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47B4-7094-4B44-B554-1B98C68FF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008" y="365125"/>
            <a:ext cx="7152240" cy="1325563"/>
          </a:xfrm>
        </p:spPr>
        <p:txBody>
          <a:bodyPr/>
          <a:lstStyle/>
          <a:p>
            <a:r>
              <a:rPr lang="ru-RU" sz="3800" dirty="0" err="1"/>
              <a:t>Лушов</a:t>
            </a:r>
            <a:r>
              <a:rPr lang="ru-RU" sz="3800" dirty="0"/>
              <a:t> Павел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4A07C1-0925-40E1-A495-02C8BB8899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62802" y="1794583"/>
            <a:ext cx="6032644" cy="982427"/>
          </a:xfrm>
        </p:spPr>
        <p:txBody>
          <a:bodyPr/>
          <a:lstStyle/>
          <a:p>
            <a:pPr marL="0" indent="0">
              <a:buNone/>
            </a:pPr>
            <a:r>
              <a:rPr lang="ru-RU" sz="2800" b="1" dirty="0">
                <a:latin typeface="+mj-lt"/>
              </a:rPr>
              <a:t>ТГУ</a:t>
            </a:r>
            <a:r>
              <a:rPr lang="en-US" sz="2800" b="1" dirty="0">
                <a:latin typeface="+mj-lt"/>
              </a:rPr>
              <a:t>, </a:t>
            </a:r>
            <a:r>
              <a:rPr lang="ru-RU" sz="2800" b="1" dirty="0">
                <a:latin typeface="+mj-lt"/>
              </a:rPr>
              <a:t>ИПМКН (2023-2027)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E93BE04-D1E6-46F2-905C-14E38660B6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95" y="1456891"/>
            <a:ext cx="662897" cy="1096187"/>
          </a:xfrm>
          <a:prstGeom prst="rect">
            <a:avLst/>
          </a:prstGeom>
        </p:spPr>
      </p:pic>
      <p:sp>
        <p:nvSpPr>
          <p:cNvPr id="10" name="Текст 2">
            <a:extLst>
              <a:ext uri="{FF2B5EF4-FFF2-40B4-BE49-F238E27FC236}">
                <a16:creationId xmlns:a16="http://schemas.microsoft.com/office/drawing/2014/main" id="{54656119-19EB-4368-AA2A-66B8F333B150}"/>
              </a:ext>
            </a:extLst>
          </p:cNvPr>
          <p:cNvSpPr txBox="1">
            <a:spLocks/>
          </p:cNvSpPr>
          <p:nvPr/>
        </p:nvSpPr>
        <p:spPr>
          <a:xfrm>
            <a:off x="1662802" y="3223031"/>
            <a:ext cx="5577689" cy="982427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800" b="1" dirty="0">
                <a:latin typeface="+mj-lt"/>
              </a:rPr>
              <a:t>Музыка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A76923E2-F4F9-4DF1-AC10-CE6080D42FC0}"/>
              </a:ext>
            </a:extLst>
          </p:cNvPr>
          <p:cNvSpPr txBox="1">
            <a:spLocks/>
          </p:cNvSpPr>
          <p:nvPr/>
        </p:nvSpPr>
        <p:spPr>
          <a:xfrm>
            <a:off x="1662802" y="4724904"/>
            <a:ext cx="5577689" cy="982427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800" b="1" dirty="0">
                <a:latin typeface="+mj-lt"/>
              </a:rPr>
              <a:t>Кот бизнесмен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9675B5-E54A-4BE5-B9FD-9DBBC8220C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95" y="2880906"/>
            <a:ext cx="662897" cy="109618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7374ED4-15AF-46D5-9D93-94D3DF527E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95" y="4415865"/>
            <a:ext cx="662897" cy="109618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CEF91A-E94E-488C-AE5F-5E9C28E5AA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485"/>
          <a:stretch/>
        </p:blipFill>
        <p:spPr>
          <a:xfrm>
            <a:off x="7695446" y="708230"/>
            <a:ext cx="4334470" cy="538459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410D20E-630A-444D-8DCF-08D0D2C38D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90" r="8296"/>
          <a:stretch/>
        </p:blipFill>
        <p:spPr>
          <a:xfrm>
            <a:off x="7695446" y="848966"/>
            <a:ext cx="4334470" cy="53008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CB73F9-030C-41EE-9598-15EAC5E6B504}"/>
              </a:ext>
            </a:extLst>
          </p:cNvPr>
          <p:cNvSpPr txBox="1"/>
          <p:nvPr/>
        </p:nvSpPr>
        <p:spPr>
          <a:xfrm>
            <a:off x="7966299" y="5476498"/>
            <a:ext cx="3966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Теперь я платёжеспособен</a:t>
            </a:r>
          </a:p>
        </p:txBody>
      </p:sp>
    </p:spTree>
    <p:extLst>
      <p:ext uri="{BB962C8B-B14F-4D97-AF65-F5344CB8AC3E}">
        <p14:creationId xmlns:p14="http://schemas.microsoft.com/office/powerpoint/2010/main" val="46714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2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28EBAF-F1A2-41B9-A3FD-F1B7CE78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800" dirty="0"/>
              <a:t>Задача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BFD46A-C8BB-4C59-835D-10BB7C04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911" y="1268413"/>
            <a:ext cx="5190178" cy="43670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C09AA6-411D-428C-9557-C49FD10BB1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11" y="4140994"/>
            <a:ext cx="5190178" cy="149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4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7C9B0AB9-7E1C-438A-8EC2-2DE627A7C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9" r="15471"/>
          <a:stretch/>
        </p:blipFill>
        <p:spPr bwMode="auto">
          <a:xfrm>
            <a:off x="838200" y="1027906"/>
            <a:ext cx="5514975" cy="54145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91E8BA-9D87-4646-937C-E054CBB6E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EDA</a:t>
            </a:r>
            <a:endParaRPr lang="ru-RU" sz="38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F4B673E-E4CA-48A7-B75F-10EE6A74C9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1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1F063D-37A8-4D07-A4EB-3B3752430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2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CAEF31B-5CC8-4939-A791-90B1234A1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dirty="0"/>
              <a:t>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1482D2B-B7BB-4515-B596-A24E21B02C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63056" y="2167018"/>
            <a:ext cx="2890744" cy="530225"/>
          </a:xfrm>
        </p:spPr>
        <p:txBody>
          <a:bodyPr/>
          <a:lstStyle/>
          <a:p>
            <a:r>
              <a:rPr lang="ru-RU" dirty="0">
                <a:latin typeface="+mj-lt"/>
              </a:rPr>
              <a:t>Провести первичный анализ данных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F47FC687-5BD1-4DA2-B334-46ECD7B59F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63055" y="3630533"/>
            <a:ext cx="3502521" cy="530225"/>
          </a:xfrm>
        </p:spPr>
        <p:txBody>
          <a:bodyPr/>
          <a:lstStyle/>
          <a:p>
            <a:r>
              <a:rPr lang="ru-RU" dirty="0">
                <a:latin typeface="+mj-lt"/>
              </a:rPr>
              <a:t>Проанализировать каждый из признаков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626C58B-698E-4800-B2A5-3E9C4ABB07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63056" y="5184293"/>
            <a:ext cx="2890744" cy="530225"/>
          </a:xfrm>
        </p:spPr>
        <p:txBody>
          <a:bodyPr/>
          <a:lstStyle/>
          <a:p>
            <a:r>
              <a:rPr lang="ru-RU" dirty="0">
                <a:latin typeface="+mj-lt"/>
              </a:rPr>
              <a:t>Сделать выводы</a:t>
            </a:r>
          </a:p>
        </p:txBody>
      </p:sp>
    </p:spTree>
    <p:extLst>
      <p:ext uri="{BB962C8B-B14F-4D97-AF65-F5344CB8AC3E}">
        <p14:creationId xmlns:p14="http://schemas.microsoft.com/office/powerpoint/2010/main" val="361245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800" dirty="0"/>
              <a:t>Первичный анализ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Пропуски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Дубликаты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Описание признаков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Типы данных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/>
              <a:t>05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9"/>
          </p:nvPr>
        </p:nvSpPr>
        <p:spPr>
          <a:xfrm>
            <a:off x="4645818" y="4742329"/>
            <a:ext cx="2993232" cy="655638"/>
          </a:xfrm>
        </p:spPr>
        <p:txBody>
          <a:bodyPr/>
          <a:lstStyle/>
          <a:p>
            <a:r>
              <a:rPr lang="ru-RU" dirty="0">
                <a:latin typeface="+mj-lt"/>
              </a:rPr>
              <a:t>Размерность данных</a:t>
            </a:r>
          </a:p>
        </p:txBody>
      </p:sp>
    </p:spTree>
    <p:extLst>
      <p:ext uri="{BB962C8B-B14F-4D97-AF65-F5344CB8AC3E}">
        <p14:creationId xmlns:p14="http://schemas.microsoft.com/office/powerpoint/2010/main" val="408211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4A7E25-7A47-45B0-BA22-7640D9A8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800" dirty="0"/>
              <a:t>Анализ признаков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977551-4CD8-42FD-B093-B5CC18944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2625" y="1874514"/>
            <a:ext cx="3518100" cy="1082042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>
                <a:latin typeface="+mj-lt"/>
              </a:rPr>
              <a:t>Распределение</a:t>
            </a:r>
          </a:p>
          <a:p>
            <a:pPr marL="0" indent="0">
              <a:buNone/>
            </a:pPr>
            <a:r>
              <a:rPr lang="en-US" dirty="0"/>
              <a:t>Hist,</a:t>
            </a:r>
            <a:r>
              <a:rPr lang="ru-RU" dirty="0"/>
              <a:t> </a:t>
            </a:r>
            <a:r>
              <a:rPr lang="en-US" dirty="0"/>
              <a:t>boxplot, </a:t>
            </a:r>
            <a:r>
              <a:rPr lang="en-US" dirty="0" err="1"/>
              <a:t>qq</a:t>
            </a:r>
            <a:r>
              <a:rPr lang="en-US" dirty="0"/>
              <a:t> plot,</a:t>
            </a:r>
            <a:r>
              <a:rPr lang="ru-RU" dirty="0"/>
              <a:t> </a:t>
            </a:r>
            <a:r>
              <a:rPr lang="en-US" dirty="0" err="1"/>
              <a:t>countplot</a:t>
            </a:r>
            <a:r>
              <a:rPr lang="en-US" dirty="0"/>
              <a:t>, donut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AA0C1C-7D02-46D5-A355-7E501FD4DA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4988"/>
            <a:ext cx="1085090" cy="1082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697928-4517-4247-99BA-84FE43010A30}"/>
              </a:ext>
            </a:extLst>
          </p:cNvPr>
          <p:cNvSpPr txBox="1"/>
          <p:nvPr/>
        </p:nvSpPr>
        <p:spPr>
          <a:xfrm>
            <a:off x="1083565" y="2020902"/>
            <a:ext cx="59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+mj-lt"/>
              </a:rPr>
              <a:t>1</a:t>
            </a:r>
            <a:endParaRPr lang="ru-RU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8C9056CE-2821-4691-8885-383EFA7467F9}"/>
              </a:ext>
            </a:extLst>
          </p:cNvPr>
          <p:cNvSpPr txBox="1">
            <a:spLocks/>
          </p:cNvSpPr>
          <p:nvPr/>
        </p:nvSpPr>
        <p:spPr>
          <a:xfrm>
            <a:off x="2282625" y="3298980"/>
            <a:ext cx="3518100" cy="108204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74D8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latin typeface="+mj-lt"/>
              </a:rPr>
              <a:t>Статистика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Describe, </a:t>
            </a:r>
            <a:r>
              <a:rPr lang="ru-RU" dirty="0"/>
              <a:t>тест Колмогорова-Смирнова</a:t>
            </a:r>
            <a:r>
              <a:rPr lang="en-US" dirty="0"/>
              <a:t>, </a:t>
            </a:r>
            <a:r>
              <a:rPr lang="ru-RU" b="0" i="0" dirty="0">
                <a:effectLst/>
              </a:rPr>
              <a:t>тест Манна-Уитни</a:t>
            </a:r>
            <a:r>
              <a:rPr lang="en-US" b="0" i="0" dirty="0">
                <a:effectLst/>
              </a:rPr>
              <a:t>, VIF,</a:t>
            </a:r>
            <a:r>
              <a:rPr lang="ru-RU" b="0" i="0" dirty="0">
                <a:effectLst/>
              </a:rPr>
              <a:t> </a:t>
            </a:r>
            <a:r>
              <a:rPr lang="en-US" b="0" i="0" dirty="0">
                <a:effectLst/>
              </a:rPr>
              <a:t>heatmap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92B75A-9ADB-472E-A06B-2D112C8CCE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8980"/>
            <a:ext cx="1085090" cy="1082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1C09F1-0A84-4BFB-B99B-9FFEDBDE8FBD}"/>
              </a:ext>
            </a:extLst>
          </p:cNvPr>
          <p:cNvSpPr txBox="1"/>
          <p:nvPr/>
        </p:nvSpPr>
        <p:spPr>
          <a:xfrm>
            <a:off x="1083565" y="3429000"/>
            <a:ext cx="59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+mj-lt"/>
              </a:rPr>
              <a:t>2</a:t>
            </a:r>
            <a:endParaRPr lang="ru-RU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183EB4F9-4B19-49BC-9F00-43B5A9CDD0EB}"/>
              </a:ext>
            </a:extLst>
          </p:cNvPr>
          <p:cNvSpPr txBox="1">
            <a:spLocks/>
          </p:cNvSpPr>
          <p:nvPr/>
        </p:nvSpPr>
        <p:spPr>
          <a:xfrm>
            <a:off x="2282624" y="5010783"/>
            <a:ext cx="3822341" cy="108204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74D8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latin typeface="+mj-lt"/>
              </a:rPr>
              <a:t>Связь с </a:t>
            </a:r>
            <a:r>
              <a:rPr lang="ru-RU" sz="2400" dirty="0" err="1">
                <a:latin typeface="+mj-lt"/>
              </a:rPr>
              <a:t>таргетом</a:t>
            </a:r>
            <a:endParaRPr lang="ru-RU" sz="2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Scatter plot, </a:t>
            </a:r>
            <a:r>
              <a:rPr lang="ru-RU" dirty="0"/>
              <a:t>корреляция</a:t>
            </a:r>
            <a:r>
              <a:rPr lang="en-US" dirty="0"/>
              <a:t>, ANOVA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6394215-3DE5-4240-800A-F5FA87D565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10783"/>
            <a:ext cx="1085090" cy="1082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1F08C2-BC93-4E33-A986-813F3B3CC6BC}"/>
              </a:ext>
            </a:extLst>
          </p:cNvPr>
          <p:cNvSpPr txBox="1"/>
          <p:nvPr/>
        </p:nvSpPr>
        <p:spPr>
          <a:xfrm>
            <a:off x="1083565" y="5159157"/>
            <a:ext cx="59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+mj-lt"/>
              </a:rPr>
              <a:t>3</a:t>
            </a:r>
            <a:endParaRPr lang="ru-RU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86541E9-EAC1-41F4-B5BA-8C3C570F7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060" y="365125"/>
            <a:ext cx="5831687" cy="583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29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7B116A-7450-4686-BA3E-EA4BAD38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271" y="365125"/>
            <a:ext cx="10515600" cy="1325563"/>
          </a:xfrm>
        </p:spPr>
        <p:txBody>
          <a:bodyPr/>
          <a:lstStyle/>
          <a:p>
            <a:r>
              <a:rPr lang="ru-RU" sz="3800" dirty="0"/>
              <a:t>Общие выводы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89E42E-B6EE-405E-89F5-A5D5B3E9F0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7707" y="1595878"/>
            <a:ext cx="3550024" cy="770217"/>
          </a:xfrm>
        </p:spPr>
        <p:txBody>
          <a:bodyPr/>
          <a:lstStyle/>
          <a:p>
            <a:r>
              <a:rPr lang="ru-RU" dirty="0">
                <a:latin typeface="+mj-lt"/>
              </a:rPr>
              <a:t>Присутствуют замаскированные пропуски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1F4C8FE-AA4F-419F-ABC8-6DD76C86F4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37707" y="3129882"/>
            <a:ext cx="3550024" cy="770217"/>
          </a:xfrm>
        </p:spPr>
        <p:txBody>
          <a:bodyPr/>
          <a:lstStyle/>
          <a:p>
            <a:r>
              <a:rPr lang="ru-RU" dirty="0">
                <a:latin typeface="+mj-lt"/>
              </a:rPr>
              <a:t>Присутствуют дубликаты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F0E6CD8-49B5-4109-B38F-519AC9428E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26745" y="4547399"/>
            <a:ext cx="3550024" cy="770217"/>
          </a:xfrm>
        </p:spPr>
        <p:txBody>
          <a:bodyPr/>
          <a:lstStyle/>
          <a:p>
            <a:r>
              <a:rPr lang="ru-RU" dirty="0">
                <a:latin typeface="+mj-lt"/>
              </a:rPr>
              <a:t>Странные значения </a:t>
            </a:r>
            <a:r>
              <a:rPr lang="ru-RU" dirty="0" err="1">
                <a:latin typeface="+mj-lt"/>
              </a:rPr>
              <a:t>таргета</a:t>
            </a:r>
            <a:endParaRPr lang="ru-RU" dirty="0">
              <a:latin typeface="+mj-lt"/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9B82A559-7AE2-45BF-A50E-1C708E199D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60676" y="4547399"/>
            <a:ext cx="3550024" cy="770217"/>
          </a:xfrm>
        </p:spPr>
        <p:txBody>
          <a:bodyPr/>
          <a:lstStyle/>
          <a:p>
            <a:r>
              <a:rPr lang="ru-RU" dirty="0">
                <a:latin typeface="+mj-lt"/>
              </a:rPr>
              <a:t>Присутствуют очевидные выбросы</a:t>
            </a: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5F47CA74-2597-4713-AC3C-93ECCB8EE08A}"/>
              </a:ext>
            </a:extLst>
          </p:cNvPr>
          <p:cNvSpPr txBox="1">
            <a:spLocks/>
          </p:cNvSpPr>
          <p:nvPr/>
        </p:nvSpPr>
        <p:spPr>
          <a:xfrm>
            <a:off x="6540308" y="2359998"/>
            <a:ext cx="936625" cy="7702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80561BFD-2C23-4F23-82C9-471316EE281F}"/>
              </a:ext>
            </a:extLst>
          </p:cNvPr>
          <p:cNvSpPr txBox="1">
            <a:spLocks/>
          </p:cNvSpPr>
          <p:nvPr/>
        </p:nvSpPr>
        <p:spPr>
          <a:xfrm>
            <a:off x="7826745" y="1690688"/>
            <a:ext cx="3550024" cy="7702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+mj-lt"/>
              </a:rPr>
              <a:t>Часть признаков </a:t>
            </a:r>
            <a:r>
              <a:rPr lang="ru-RU" dirty="0" err="1">
                <a:latin typeface="+mj-lt"/>
              </a:rPr>
              <a:t>отскейлены</a:t>
            </a:r>
            <a:endParaRPr lang="ru-RU" dirty="0">
              <a:latin typeface="+mj-lt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0AB8DD7A-796B-4221-89A9-50ADBFB23628}"/>
              </a:ext>
            </a:extLst>
          </p:cNvPr>
          <p:cNvGrpSpPr/>
          <p:nvPr/>
        </p:nvGrpSpPr>
        <p:grpSpPr>
          <a:xfrm>
            <a:off x="851271" y="1602056"/>
            <a:ext cx="982560" cy="1141858"/>
            <a:chOff x="711141" y="1303510"/>
            <a:chExt cx="1082042" cy="1257468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31CFD069-8259-459C-A39C-04E9CB04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41" y="1303510"/>
              <a:ext cx="1082042" cy="1082042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3CD9C406-D0C2-4B89-BF38-39048FA18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41" y="2210124"/>
              <a:ext cx="632849" cy="35085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599107E-19D2-4D4F-956F-EF29468990F8}"/>
              </a:ext>
            </a:extLst>
          </p:cNvPr>
          <p:cNvSpPr txBox="1"/>
          <p:nvPr/>
        </p:nvSpPr>
        <p:spPr>
          <a:xfrm>
            <a:off x="1006337" y="1737385"/>
            <a:ext cx="594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+mj-lt"/>
              </a:rPr>
              <a:t>1</a:t>
            </a:r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Текст 5">
            <a:extLst>
              <a:ext uri="{FF2B5EF4-FFF2-40B4-BE49-F238E27FC236}">
                <a16:creationId xmlns:a16="http://schemas.microsoft.com/office/drawing/2014/main" id="{39F600E6-74AE-4972-8992-0C40B6A08E88}"/>
              </a:ext>
            </a:extLst>
          </p:cNvPr>
          <p:cNvSpPr txBox="1">
            <a:spLocks/>
          </p:cNvSpPr>
          <p:nvPr/>
        </p:nvSpPr>
        <p:spPr>
          <a:xfrm>
            <a:off x="7826745" y="3043891"/>
            <a:ext cx="3550024" cy="7702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+mj-lt"/>
              </a:rPr>
              <a:t>Распределение факторов в выборках схожее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A0A6808E-B013-4171-A3E0-587102A826B8}"/>
              </a:ext>
            </a:extLst>
          </p:cNvPr>
          <p:cNvGrpSpPr/>
          <p:nvPr/>
        </p:nvGrpSpPr>
        <p:grpSpPr>
          <a:xfrm>
            <a:off x="851271" y="3129882"/>
            <a:ext cx="982560" cy="1141858"/>
            <a:chOff x="711141" y="1303510"/>
            <a:chExt cx="1082042" cy="1257468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945529E7-D6F6-466B-B0C8-5E39BA333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41" y="1303510"/>
              <a:ext cx="1082042" cy="1082042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575306CA-C92C-47A3-99A4-0A4622530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41" y="2210124"/>
              <a:ext cx="632849" cy="350854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C2E71EF-6782-4078-9458-90186794EFF6}"/>
              </a:ext>
            </a:extLst>
          </p:cNvPr>
          <p:cNvSpPr txBox="1"/>
          <p:nvPr/>
        </p:nvSpPr>
        <p:spPr>
          <a:xfrm>
            <a:off x="1050825" y="3269715"/>
            <a:ext cx="594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+mj-lt"/>
              </a:rPr>
              <a:t>2</a:t>
            </a:r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7E5EC899-52E7-4AEE-BB29-D4C794629641}"/>
              </a:ext>
            </a:extLst>
          </p:cNvPr>
          <p:cNvGrpSpPr/>
          <p:nvPr/>
        </p:nvGrpSpPr>
        <p:grpSpPr>
          <a:xfrm>
            <a:off x="851271" y="4550646"/>
            <a:ext cx="982560" cy="1141858"/>
            <a:chOff x="711141" y="1303510"/>
            <a:chExt cx="1082042" cy="1257468"/>
          </a:xfrm>
        </p:grpSpPr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6E0015EF-71D0-4155-A6EF-CA98E82C5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41" y="1303510"/>
              <a:ext cx="1082042" cy="1082042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47480912-7C4A-4853-A031-0DE449543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41" y="2210124"/>
              <a:ext cx="632849" cy="350854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3212CC0-C8CE-4484-9172-95E988E9C38C}"/>
              </a:ext>
            </a:extLst>
          </p:cNvPr>
          <p:cNvSpPr txBox="1"/>
          <p:nvPr/>
        </p:nvSpPr>
        <p:spPr>
          <a:xfrm>
            <a:off x="1041721" y="4698254"/>
            <a:ext cx="594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+mj-lt"/>
              </a:rPr>
              <a:t>3</a:t>
            </a:r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86B6DB13-F3C2-4740-8C70-B3C1D9F0F3E2}"/>
              </a:ext>
            </a:extLst>
          </p:cNvPr>
          <p:cNvGrpSpPr/>
          <p:nvPr/>
        </p:nvGrpSpPr>
        <p:grpSpPr>
          <a:xfrm>
            <a:off x="6540308" y="1690688"/>
            <a:ext cx="982560" cy="1141858"/>
            <a:chOff x="711141" y="1303510"/>
            <a:chExt cx="1082042" cy="1257468"/>
          </a:xfrm>
        </p:grpSpPr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4F307618-1577-4388-926D-5E4878390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41" y="1303510"/>
              <a:ext cx="1082042" cy="1082042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F8BF2F7E-B0C9-4AD9-94A9-7B2922C9E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41" y="2210124"/>
              <a:ext cx="632849" cy="350854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B9D464-8828-4FC2-85E3-150B0AB8FA8A}"/>
              </a:ext>
            </a:extLst>
          </p:cNvPr>
          <p:cNvSpPr txBox="1"/>
          <p:nvPr/>
        </p:nvSpPr>
        <p:spPr>
          <a:xfrm>
            <a:off x="6690570" y="1835699"/>
            <a:ext cx="594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+mj-lt"/>
              </a:rPr>
              <a:t>4</a:t>
            </a:r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6CA8AAD2-8DE7-4717-A46C-543BCB1B804D}"/>
              </a:ext>
            </a:extLst>
          </p:cNvPr>
          <p:cNvGrpSpPr/>
          <p:nvPr/>
        </p:nvGrpSpPr>
        <p:grpSpPr>
          <a:xfrm>
            <a:off x="6540308" y="3129882"/>
            <a:ext cx="982560" cy="1141858"/>
            <a:chOff x="711141" y="1303510"/>
            <a:chExt cx="1082042" cy="1257468"/>
          </a:xfrm>
        </p:grpSpPr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63462709-CD53-4D71-8F66-6D76341E6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41" y="1303510"/>
              <a:ext cx="1082042" cy="1082042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B5923027-A7F9-4E8E-B0A0-E7394D388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41" y="2210124"/>
              <a:ext cx="632849" cy="350854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7A17DF2-3332-4998-88A1-9B94A987DC2A}"/>
              </a:ext>
            </a:extLst>
          </p:cNvPr>
          <p:cNvSpPr txBox="1"/>
          <p:nvPr/>
        </p:nvSpPr>
        <p:spPr>
          <a:xfrm>
            <a:off x="6734408" y="3259605"/>
            <a:ext cx="594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+mj-lt"/>
              </a:rPr>
              <a:t>5</a:t>
            </a:r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EFDC331-2323-400A-9D80-9B876575F3C2}"/>
              </a:ext>
            </a:extLst>
          </p:cNvPr>
          <p:cNvGrpSpPr/>
          <p:nvPr/>
        </p:nvGrpSpPr>
        <p:grpSpPr>
          <a:xfrm>
            <a:off x="6540308" y="4547399"/>
            <a:ext cx="982560" cy="1141858"/>
            <a:chOff x="711141" y="1303510"/>
            <a:chExt cx="1082042" cy="1257468"/>
          </a:xfrm>
        </p:grpSpPr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8086423F-B485-44D8-A410-1B3523138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41" y="1303510"/>
              <a:ext cx="1082042" cy="1082042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D3ECF160-7978-4EDC-979F-5F274AC10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41" y="2210124"/>
              <a:ext cx="632849" cy="350854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2B497C7-317E-420C-81B4-E05655F09169}"/>
              </a:ext>
            </a:extLst>
          </p:cNvPr>
          <p:cNvSpPr txBox="1"/>
          <p:nvPr/>
        </p:nvSpPr>
        <p:spPr>
          <a:xfrm>
            <a:off x="6711440" y="4682102"/>
            <a:ext cx="594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+mj-lt"/>
              </a:rPr>
              <a:t>6</a:t>
            </a:r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266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Красный и фиолетовый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Другая 2">
      <a:majorFont>
        <a:latin typeface="RF Dewi Expanded Black"/>
        <a:ea typeface=""/>
        <a:cs typeface=""/>
      </a:majorFont>
      <a:minorFont>
        <a:latin typeface="Robot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5C37CD20725F9B4B95DDDD522A892CE1" ma:contentTypeVersion="15" ma:contentTypeDescription="Создание документа." ma:contentTypeScope="" ma:versionID="e370ef7782074ac47e4f0c613eebe409">
  <xsd:schema xmlns:xsd="http://www.w3.org/2001/XMLSchema" xmlns:xs="http://www.w3.org/2001/XMLSchema" xmlns:p="http://schemas.microsoft.com/office/2006/metadata/properties" xmlns:ns3="b17b855b-d436-4490-9d5a-52eeedd3f2dd" xmlns:ns4="e602f305-c3c8-4baf-9d09-124004b650bb" targetNamespace="http://schemas.microsoft.com/office/2006/metadata/properties" ma:root="true" ma:fieldsID="5a0d75981d7dc855376156c28782d655" ns3:_="" ns4:_="">
    <xsd:import namespace="b17b855b-d436-4490-9d5a-52eeedd3f2dd"/>
    <xsd:import namespace="e602f305-c3c8-4baf-9d09-124004b650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7b855b-d436-4490-9d5a-52eeedd3f2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02f305-c3c8-4baf-9d09-124004b650b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17b855b-d436-4490-9d5a-52eeedd3f2dd" xsi:nil="true"/>
  </documentManagement>
</p:properties>
</file>

<file path=customXml/itemProps1.xml><?xml version="1.0" encoding="utf-8"?>
<ds:datastoreItem xmlns:ds="http://schemas.openxmlformats.org/officeDocument/2006/customXml" ds:itemID="{6826C36A-C852-46CC-BF5D-842485DF7D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7b855b-d436-4490-9d5a-52eeedd3f2dd"/>
    <ds:schemaRef ds:uri="e602f305-c3c8-4baf-9d09-124004b650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B55BE5-14AA-43C9-8245-6E4DB0E9BA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5B7B8-894C-497C-B483-B16BD71490BC}">
  <ds:schemaRefs>
    <ds:schemaRef ds:uri="http://purl.org/dc/elements/1.1/"/>
    <ds:schemaRef ds:uri="http://schemas.microsoft.com/office/2006/metadata/properties"/>
    <ds:schemaRef ds:uri="http://purl.org/dc/terms/"/>
    <ds:schemaRef ds:uri="b17b855b-d436-4490-9d5a-52eeedd3f2dd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e602f305-c3c8-4baf-9d09-124004b650b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11597</TotalTime>
  <Words>372</Words>
  <Application>Microsoft Office PowerPoint</Application>
  <PresentationFormat>Широкоэкранный</PresentationFormat>
  <Paragraphs>102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Wingdings</vt:lpstr>
      <vt:lpstr>RF Dewi Expanded Black</vt:lpstr>
      <vt:lpstr>Cambria Math</vt:lpstr>
      <vt:lpstr>Arial</vt:lpstr>
      <vt:lpstr>Calibri</vt:lpstr>
      <vt:lpstr>Roboto</vt:lpstr>
      <vt:lpstr>Impact</vt:lpstr>
      <vt:lpstr>Тема Office</vt:lpstr>
      <vt:lpstr>ML Classic Команда Cats</vt:lpstr>
      <vt:lpstr>Зайнулин Владислав</vt:lpstr>
      <vt:lpstr>Шепилов Степан</vt:lpstr>
      <vt:lpstr>Лушов Павел</vt:lpstr>
      <vt:lpstr>Задача</vt:lpstr>
      <vt:lpstr>EDA</vt:lpstr>
      <vt:lpstr>Первичный анализ</vt:lpstr>
      <vt:lpstr>Анализ признаков</vt:lpstr>
      <vt:lpstr>Общие выводы</vt:lpstr>
      <vt:lpstr>Предобработка данных</vt:lpstr>
      <vt:lpstr>Feature Engineering </vt:lpstr>
      <vt:lpstr>Модели </vt:lpstr>
      <vt:lpstr>Впечатления от интенсива</vt:lpstr>
      <vt:lpstr>Хотим быть частью команды ЦФТ!!! </vt:lpstr>
    </vt:vector>
  </TitlesOfParts>
  <Company>ГК ЦФТ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1 уровня</dc:title>
  <dc:creator>CFTUser</dc:creator>
  <cp:lastModifiedBy>Vladislav Zainulin</cp:lastModifiedBy>
  <cp:revision>429</cp:revision>
  <dcterms:created xsi:type="dcterms:W3CDTF">2021-01-14T09:51:34Z</dcterms:created>
  <dcterms:modified xsi:type="dcterms:W3CDTF">2024-07-12T13:57:24Z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0x0101005C37CD20725F9B4B95DDDD522A892CE1</vt:lpwstr>
  </property>
</Properties>
</file>